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7"/>
  </p:notesMasterIdLst>
  <p:sldIdLst>
    <p:sldId id="256" r:id="rId2"/>
    <p:sldId id="339" r:id="rId3"/>
    <p:sldId id="257" r:id="rId4"/>
    <p:sldId id="258" r:id="rId5"/>
    <p:sldId id="332" r:id="rId6"/>
    <p:sldId id="259" r:id="rId7"/>
    <p:sldId id="260" r:id="rId8"/>
    <p:sldId id="261" r:id="rId9"/>
    <p:sldId id="262" r:id="rId10"/>
    <p:sldId id="263" r:id="rId11"/>
    <p:sldId id="315" r:id="rId12"/>
    <p:sldId id="264" r:id="rId13"/>
    <p:sldId id="265" r:id="rId14"/>
    <p:sldId id="266" r:id="rId15"/>
    <p:sldId id="267" r:id="rId16"/>
    <p:sldId id="317" r:id="rId17"/>
    <p:sldId id="268" r:id="rId18"/>
    <p:sldId id="327" r:id="rId19"/>
    <p:sldId id="323" r:id="rId20"/>
    <p:sldId id="322" r:id="rId21"/>
    <p:sldId id="318" r:id="rId22"/>
    <p:sldId id="337" r:id="rId23"/>
    <p:sldId id="319" r:id="rId24"/>
    <p:sldId id="326" r:id="rId25"/>
    <p:sldId id="325" r:id="rId26"/>
    <p:sldId id="331" r:id="rId27"/>
    <p:sldId id="270" r:id="rId28"/>
    <p:sldId id="328" r:id="rId29"/>
    <p:sldId id="329" r:id="rId30"/>
    <p:sldId id="330" r:id="rId31"/>
    <p:sldId id="274" r:id="rId32"/>
    <p:sldId id="275" r:id="rId33"/>
    <p:sldId id="276" r:id="rId34"/>
    <p:sldId id="333" r:id="rId35"/>
    <p:sldId id="277" r:id="rId36"/>
    <p:sldId id="335" r:id="rId37"/>
    <p:sldId id="278" r:id="rId38"/>
    <p:sldId id="279" r:id="rId39"/>
    <p:sldId id="280" r:id="rId40"/>
    <p:sldId id="284" r:id="rId41"/>
    <p:sldId id="285" r:id="rId42"/>
    <p:sldId id="286" r:id="rId43"/>
    <p:sldId id="287" r:id="rId44"/>
    <p:sldId id="288" r:id="rId45"/>
    <p:sldId id="290" r:id="rId46"/>
    <p:sldId id="291" r:id="rId47"/>
    <p:sldId id="292" r:id="rId48"/>
    <p:sldId id="293" r:id="rId49"/>
    <p:sldId id="294" r:id="rId50"/>
    <p:sldId id="295" r:id="rId51"/>
    <p:sldId id="296" r:id="rId52"/>
    <p:sldId id="297" r:id="rId53"/>
    <p:sldId id="298" r:id="rId54"/>
    <p:sldId id="299" r:id="rId55"/>
    <p:sldId id="300" r:id="rId56"/>
    <p:sldId id="301" r:id="rId57"/>
    <p:sldId id="302" r:id="rId58"/>
    <p:sldId id="304" r:id="rId59"/>
    <p:sldId id="305" r:id="rId60"/>
    <p:sldId id="307" r:id="rId61"/>
    <p:sldId id="309" r:id="rId62"/>
    <p:sldId id="310" r:id="rId63"/>
    <p:sldId id="311" r:id="rId64"/>
    <p:sldId id="312" r:id="rId65"/>
    <p:sldId id="313" r:id="rId66"/>
  </p:sldIdLst>
  <p:sldSz cx="10693400" cy="7556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264" y="-126"/>
      </p:cViewPr>
      <p:guideLst>
        <p:guide orient="horz" pos="3016"/>
        <p:guide pos="23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gif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ADA0C0-C002-47F6-A0FF-E9AC85E91314}" type="datetimeFigureOut">
              <a:rPr lang="en-US" smtClean="0"/>
              <a:pPr/>
              <a:t>9/28/2016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03300" y="685800"/>
            <a:ext cx="4851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40B7B5-F2F9-44C4-85B6-E843FB1FF1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27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2450" y="2974705"/>
            <a:ext cx="6261100" cy="20525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5426288"/>
            <a:ext cx="5156200" cy="244714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40350" y="536423"/>
            <a:ext cx="1657350" cy="1140672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8300" y="536423"/>
            <a:ext cx="4849283" cy="1140672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863" y="6153339"/>
            <a:ext cx="6261100" cy="190186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863" y="4058633"/>
            <a:ext cx="6261100" cy="209470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8300" y="2234355"/>
            <a:ext cx="3253317" cy="631958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44383" y="2234355"/>
            <a:ext cx="3253317" cy="631958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300" y="2143474"/>
            <a:ext cx="3254596" cy="8932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" y="3036771"/>
            <a:ext cx="3254596" cy="55171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41827" y="2143474"/>
            <a:ext cx="3255874" cy="8932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41827" y="3036771"/>
            <a:ext cx="3255874" cy="55171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1" y="381259"/>
            <a:ext cx="2423363" cy="162256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79901" y="381259"/>
            <a:ext cx="4117799" cy="817268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8301" y="2003825"/>
            <a:ext cx="2423363" cy="65501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788" y="6703060"/>
            <a:ext cx="4419600" cy="79133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43788" y="855615"/>
            <a:ext cx="4419600" cy="574548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788" y="7494394"/>
            <a:ext cx="4419600" cy="11238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8300" y="383477"/>
            <a:ext cx="6629400" cy="1595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300" y="2234355"/>
            <a:ext cx="6629400" cy="6319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8300" y="8875350"/>
            <a:ext cx="1718733" cy="509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8523B-E035-4CAE-A96A-58211FC229D1}" type="datetimeFigureOut">
              <a:rPr lang="en-US" smtClean="0"/>
              <a:pPr/>
              <a:t>9/28/2016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16717" y="8875350"/>
            <a:ext cx="2332567" cy="509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278967" y="8875350"/>
            <a:ext cx="1718733" cy="509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DFF54-6BA4-4515-87CA-28703F844993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PlayStation_2" TargetMode="External"/><Relationship Id="rId2" Type="http://schemas.openxmlformats.org/officeDocument/2006/relationships/hyperlink" Target="http://en.wikipedia.org/wiki/Wage_labou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n.wikipedia.org/wiki/Xbox_360" TargetMode="External"/><Relationship Id="rId5" Type="http://schemas.openxmlformats.org/officeDocument/2006/relationships/hyperlink" Target="http://en.wikipedia.org/wiki/Personal_computer" TargetMode="External"/><Relationship Id="rId4" Type="http://schemas.openxmlformats.org/officeDocument/2006/relationships/hyperlink" Target="http://en.wikipedia.org/wiki/Video_game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bopedia.com/TERM/P/physical.html" TargetMode="External"/><Relationship Id="rId7" Type="http://schemas.openxmlformats.org/officeDocument/2006/relationships/hyperlink" Target="http://www.webopedia.com/TERM/K/kernel.html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webopedia.com/TERM/P/partition.html" TargetMode="External"/><Relationship Id="rId5" Type="http://schemas.openxmlformats.org/officeDocument/2006/relationships/hyperlink" Target="http://www.webopedia.com/TERM/V/virtualization.html" TargetMode="External"/><Relationship Id="rId4" Type="http://schemas.openxmlformats.org/officeDocument/2006/relationships/hyperlink" Target="http://www.webopedia.com/TERM/S/server.html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9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759200" y="2819400"/>
            <a:ext cx="69342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12" b="1" smtClean="0">
                <a:solidFill>
                  <a:srgbClr val="659900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429000" y="4305300"/>
            <a:ext cx="7264400" cy="9525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700"/>
              </a:lnSpc>
              <a:tabLst>
                <a:tab pos="609600" algn="l"/>
              </a:tabLst>
            </a:pP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Carlos Garcia Fernandez, CERN</a:t>
            </a:r>
            <a:r>
              <a:rPr lang="en-CA" sz="19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1997" smtClean="0">
                <a:solidFill>
                  <a:srgbClr val="000000"/>
                </a:solidFill>
                <a:latin typeface="Times New Roman"/>
              </a:rPr>
            </a:b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	Luigi Gallerani, CERN</a:t>
            </a:r>
          </a:p>
          <a:p>
            <a:pPr>
              <a:lnSpc>
                <a:spcPts val="370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124200" y="6286500"/>
            <a:ext cx="7569200" cy="241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610"/>
              </a:lnSpc>
            </a:pPr>
            <a:r>
              <a:rPr lang="en-CA" sz="1408" b="1" smtClean="0">
                <a:solidFill>
                  <a:srgbClr val="000000"/>
                </a:solidFill>
                <a:latin typeface="Arial Bold"/>
                <a:cs typeface="Arial Bold"/>
              </a:rPr>
              <a:t>Inverted CERN School of Computing, 3-4 March 2011</a:t>
            </a:r>
          </a:p>
          <a:p>
            <a:pPr>
              <a:lnSpc>
                <a:spcPts val="1610"/>
              </a:lnSpc>
            </a:pPr>
            <a:endParaRPr lang="en-CA" sz="1398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22300" y="7073900"/>
            <a:ext cx="5080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1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2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Definitions @ </a:t>
            </a:r>
            <a:r>
              <a:rPr lang="en-CA" sz="4002" smtClean="0">
                <a:solidFill>
                  <a:srgbClr val="659900"/>
                </a:solidFill>
                <a:latin typeface="Arial Italic"/>
                <a:cs typeface="Arial Italic"/>
              </a:rPr>
              <a:t>Computer Science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57300" y="1397000"/>
            <a:ext cx="7058022" cy="1538883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000"/>
              </a:lnSpc>
              <a:buFont typeface="Wingdings"/>
              <a:buChar char="§"/>
            </a:pPr>
            <a:r>
              <a:rPr lang="en-CA" sz="2802" dirty="0" smtClean="0">
                <a:solidFill>
                  <a:srgbClr val="000000"/>
                </a:solidFill>
                <a:latin typeface="Arial Bold Italic"/>
                <a:cs typeface="Arial Bold Italic"/>
              </a:rPr>
              <a:t>Virtual: </a:t>
            </a:r>
          </a:p>
          <a:p>
            <a:pPr>
              <a:lnSpc>
                <a:spcPts val="3000"/>
              </a:lnSpc>
            </a:pP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Created, simulated, or carried on by</a:t>
            </a:r>
            <a:r>
              <a:rPr lang="en-CA" sz="2802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802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means of a computer or a computer network</a:t>
            </a:r>
          </a:p>
          <a:p>
            <a:pPr>
              <a:lnSpc>
                <a:spcPts val="3000"/>
              </a:lnSpc>
            </a:pP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70236" y="2842146"/>
            <a:ext cx="7918834" cy="192360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030"/>
              </a:lnSpc>
              <a:buFont typeface="Wingdings"/>
              <a:buChar char="§"/>
            </a:pPr>
            <a:r>
              <a:rPr lang="en-CA" sz="2802" dirty="0" smtClean="0">
                <a:solidFill>
                  <a:srgbClr val="000000"/>
                </a:solidFill>
                <a:latin typeface="Arial Bold Italic"/>
                <a:cs typeface="Arial Bold Italic"/>
              </a:rPr>
              <a:t>Virtualization: </a:t>
            </a:r>
          </a:p>
          <a:p>
            <a:pPr>
              <a:lnSpc>
                <a:spcPts val="3030"/>
              </a:lnSpc>
            </a:pP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Virtualization is the creation of a virtual version of something, such as an operating system, a server, a storage device or network resources.</a:t>
            </a:r>
          </a:p>
          <a:p>
            <a:pPr>
              <a:lnSpc>
                <a:spcPts val="3030"/>
              </a:lnSpc>
            </a:pP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57300" y="5290418"/>
            <a:ext cx="9436100" cy="164147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220"/>
              </a:lnSpc>
              <a:buFont typeface="Wingdings"/>
              <a:buChar char="§"/>
            </a:pPr>
            <a:r>
              <a:rPr lang="en-CA" sz="2802" dirty="0" smtClean="0">
                <a:solidFill>
                  <a:srgbClr val="000000"/>
                </a:solidFill>
                <a:latin typeface="Arial Bold Italic"/>
                <a:cs typeface="Arial Bold Italic"/>
              </a:rPr>
              <a:t>Virtual Machine: </a:t>
            </a:r>
          </a:p>
          <a:p>
            <a:pPr>
              <a:lnSpc>
                <a:spcPts val="3220"/>
              </a:lnSpc>
            </a:pP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A virtual machine (VM) is a </a:t>
            </a:r>
            <a:r>
              <a:rPr lang="en-CA" sz="2802" dirty="0" smtClean="0">
                <a:solidFill>
                  <a:srgbClr val="FF0000"/>
                </a:solidFill>
                <a:latin typeface="Arial"/>
                <a:cs typeface="Arial"/>
              </a:rPr>
              <a:t>software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implementation of a machine (a computer) that executes programs like a physical machine.</a:t>
            </a: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22300" y="7073900"/>
            <a:ext cx="5080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8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6220" y="177851"/>
            <a:ext cx="6629400" cy="1224136"/>
          </a:xfrm>
        </p:spPr>
        <p:txBody>
          <a:bodyPr/>
          <a:lstStyle/>
          <a:p>
            <a:r>
              <a:rPr lang="en-US" dirty="0" smtClean="0"/>
              <a:t>Virtualization</a:t>
            </a:r>
            <a:endParaRPr lang="en-US" dirty="0"/>
          </a:p>
        </p:txBody>
      </p:sp>
      <p:pic>
        <p:nvPicPr>
          <p:cNvPr id="6" name="Content Placeholder 5" descr="virtualization1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0156" y="1906042"/>
            <a:ext cx="9577064" cy="5650458"/>
          </a:xfrm>
        </p:spPr>
      </p:pic>
      <p:sp>
        <p:nvSpPr>
          <p:cNvPr id="4" name="TextBox 3"/>
          <p:cNvSpPr txBox="1"/>
          <p:nvPr/>
        </p:nvSpPr>
        <p:spPr>
          <a:xfrm>
            <a:off x="7290916" y="5722466"/>
            <a:ext cx="2214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PHYSICAL COMPUTER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6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The beginning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53531" y="1257969"/>
            <a:ext cx="9062144" cy="143629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760"/>
              </a:lnSpc>
              <a:tabLst>
                <a:tab pos="330200" algn="l"/>
              </a:tabLst>
            </a:pPr>
            <a:r>
              <a:rPr lang="en-CA" sz="2400" dirty="0" smtClean="0">
                <a:solidFill>
                  <a:srgbClr val="659900"/>
                </a:solidFill>
                <a:latin typeface="Arial"/>
                <a:cs typeface="Arial"/>
              </a:rPr>
              <a:t>•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1960s</a:t>
            </a:r>
          </a:p>
          <a:p>
            <a:pPr>
              <a:lnSpc>
                <a:spcPts val="2760"/>
              </a:lnSpc>
              <a:tabLst>
                <a:tab pos="330200" algn="l"/>
              </a:tabLst>
            </a:pP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IBM creates this concept to fully utilize </a:t>
            </a: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Mainframe </a:t>
            </a:r>
            <a:r>
              <a:rPr lang="en-CA" sz="2400" dirty="0" smtClean="0">
                <a:latin typeface="Arial"/>
                <a:cs typeface="Arial"/>
              </a:rPr>
              <a:t>hardware by logically partitioning them into virtual machines.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70236" y="2482106"/>
            <a:ext cx="8340425" cy="1795363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  <a:tabLst>
                <a:tab pos="330200" algn="l"/>
              </a:tabLst>
            </a:pPr>
            <a:r>
              <a:rPr lang="en-CA" sz="2400" dirty="0" smtClean="0">
                <a:solidFill>
                  <a:srgbClr val="659900"/>
                </a:solidFill>
                <a:latin typeface="Arial"/>
                <a:cs typeface="Arial"/>
              </a:rPr>
              <a:t>•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1980s - 1990s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, </a:t>
            </a:r>
          </a:p>
          <a:p>
            <a:pPr>
              <a:lnSpc>
                <a:spcPts val="2760"/>
              </a:lnSpc>
              <a:tabLst>
                <a:tab pos="330200" algn="l"/>
              </a:tabLst>
            </a:pP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Desktop computing and x86 servers become</a:t>
            </a:r>
          </a:p>
          <a:p>
            <a:pPr>
              <a:lnSpc>
                <a:spcPts val="2760"/>
              </a:lnSpc>
              <a:tabLst>
                <a:tab pos="330200" algn="l"/>
              </a:tabLst>
            </a:pP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available and so the virtualization technology was discarded </a:t>
            </a:r>
          </a:p>
          <a:p>
            <a:pPr>
              <a:lnSpc>
                <a:spcPts val="2760"/>
              </a:lnSpc>
              <a:tabLst>
                <a:tab pos="330200" algn="l"/>
              </a:tabLst>
            </a:pP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eventually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42244" y="3922266"/>
            <a:ext cx="7776864" cy="1077218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760"/>
              </a:lnSpc>
              <a:tabLst>
                <a:tab pos="330200" algn="l"/>
              </a:tabLst>
            </a:pPr>
            <a:r>
              <a:rPr lang="en-CA" sz="2400" dirty="0" smtClean="0">
                <a:solidFill>
                  <a:srgbClr val="659900"/>
                </a:solidFill>
                <a:latin typeface="Arial"/>
                <a:cs typeface="Arial"/>
              </a:rPr>
              <a:t>•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1990s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, </a:t>
            </a:r>
          </a:p>
          <a:p>
            <a:pPr>
              <a:lnSpc>
                <a:spcPts val="2760"/>
              </a:lnSpc>
              <a:tabLst>
                <a:tab pos="330200" algn="l"/>
              </a:tabLst>
            </a:pPr>
            <a:r>
              <a:rPr lang="en-CA" sz="2400" dirty="0" err="1" smtClean="0">
                <a:latin typeface="Arial"/>
                <a:cs typeface="Arial"/>
              </a:rPr>
              <a:t>VMWare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invented virtualization for the x86 architecture.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42244" y="5074394"/>
            <a:ext cx="6920012" cy="2513509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659900"/>
                </a:solidFill>
                <a:latin typeface="Arial"/>
                <a:cs typeface="Arial"/>
              </a:rPr>
              <a:t>•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</a:t>
            </a:r>
            <a:r>
              <a:rPr lang="en-CA" sz="2410" b="1" dirty="0" smtClean="0">
                <a:latin typeface="Arial Bold"/>
                <a:cs typeface="Arial Bold"/>
              </a:rPr>
              <a:t>Main objective:</a:t>
            </a:r>
          </a:p>
          <a:p>
            <a:pPr>
              <a:lnSpc>
                <a:spcPts val="2760"/>
              </a:lnSpc>
            </a:pPr>
            <a:endParaRPr lang="en-CA" sz="2400" dirty="0" smtClean="0">
              <a:solidFill>
                <a:srgbClr val="000000"/>
              </a:solidFill>
              <a:latin typeface="Arial Bold"/>
              <a:cs typeface="Arial Bold"/>
            </a:endParaRPr>
          </a:p>
          <a:p>
            <a:pPr>
              <a:lnSpc>
                <a:spcPts val="2760"/>
              </a:lnSpc>
              <a:buFont typeface="Arial" pitchFamily="34" charset="0"/>
              <a:buChar char="•"/>
            </a:pP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Portability of applications</a:t>
            </a:r>
          </a:p>
          <a:p>
            <a:pPr>
              <a:lnSpc>
                <a:spcPts val="2760"/>
              </a:lnSpc>
              <a:buFont typeface="Arial" pitchFamily="34" charset="0"/>
              <a:buChar char="•"/>
            </a:pP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Isolation</a:t>
            </a:r>
          </a:p>
          <a:p>
            <a:pPr>
              <a:lnSpc>
                <a:spcPts val="2760"/>
              </a:lnSpc>
              <a:buFont typeface="Arial" pitchFamily="34" charset="0"/>
              <a:buChar char="•"/>
            </a:pP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Integration /deployment </a:t>
            </a:r>
          </a:p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(solving dependencies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)</a:t>
            </a:r>
            <a:endParaRPr lang="en-CA" sz="2400" dirty="0" smtClean="0">
              <a:solidFill>
                <a:srgbClr val="000000"/>
              </a:solidFill>
              <a:latin typeface="Arial Bold"/>
              <a:cs typeface="Arial Bold"/>
            </a:endParaRP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22300" y="7073900"/>
            <a:ext cx="5080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9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4" name="TextBox 14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5" name="TextBox 15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882900" y="2311400"/>
            <a:ext cx="5105565" cy="235962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algn="ctr">
              <a:lnSpc>
                <a:spcPts val="4600"/>
              </a:lnSpc>
            </a:pPr>
            <a:r>
              <a:rPr lang="en-CA" sz="4002" dirty="0" smtClean="0">
                <a:solidFill>
                  <a:srgbClr val="000000"/>
                </a:solidFill>
                <a:latin typeface="Arial"/>
                <a:cs typeface="Arial"/>
              </a:rPr>
              <a:t>Reasons and benefits </a:t>
            </a:r>
          </a:p>
          <a:p>
            <a:pPr algn="ctr">
              <a:lnSpc>
                <a:spcPts val="4600"/>
              </a:lnSpc>
            </a:pPr>
            <a:r>
              <a:rPr lang="en-CA" sz="4002" dirty="0" smtClean="0">
                <a:solidFill>
                  <a:srgbClr val="000000"/>
                </a:solidFill>
                <a:latin typeface="Arial"/>
                <a:cs typeface="Arial"/>
              </a:rPr>
              <a:t>Of</a:t>
            </a:r>
          </a:p>
          <a:p>
            <a:pPr algn="ctr">
              <a:lnSpc>
                <a:spcPts val="4600"/>
              </a:lnSpc>
            </a:pPr>
            <a:r>
              <a:rPr lang="en-CA" sz="4002" dirty="0" smtClean="0">
                <a:solidFill>
                  <a:srgbClr val="000000"/>
                </a:solidFill>
                <a:latin typeface="Arial"/>
                <a:cs typeface="Arial"/>
              </a:rPr>
              <a:t>Virtualization</a:t>
            </a:r>
          </a:p>
          <a:p>
            <a:pPr>
              <a:lnSpc>
                <a:spcPts val="4600"/>
              </a:lnSpc>
            </a:pPr>
            <a:endParaRPr lang="en-CA" sz="40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10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845988" y="-254198"/>
            <a:ext cx="10693400" cy="7556500"/>
          </a:xfrm>
          <a:prstGeom prst="rect">
            <a:avLst/>
          </a:prstGeom>
        </p:spPr>
      </p:pic>
      <p:sp>
        <p:nvSpPr>
          <p:cNvPr id="14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85800" y="622300"/>
            <a:ext cx="100076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Reasons &amp; Benefits of virtualization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76300" y="1401986"/>
            <a:ext cx="7998792" cy="71814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</a:t>
            </a:r>
            <a:r>
              <a:rPr lang="en-CA" sz="2410" b="1" dirty="0" smtClean="0">
                <a:solidFill>
                  <a:srgbClr val="FF0000"/>
                </a:solidFill>
                <a:latin typeface="Arial Bold"/>
                <a:cs typeface="Arial Bold"/>
              </a:rPr>
              <a:t>Low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Infrastructure </a:t>
            </a:r>
            <a:r>
              <a:rPr lang="en-CA" sz="2410" b="1" dirty="0" smtClean="0">
                <a:solidFill>
                  <a:srgbClr val="FF0000"/>
                </a:solidFill>
                <a:latin typeface="Arial Bold"/>
                <a:cs typeface="Arial Bold"/>
              </a:rPr>
              <a:t>Utilization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, more powerful hardware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6220" y="1834034"/>
            <a:ext cx="3495104" cy="130805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25"/>
              </a:lnSpc>
            </a:pPr>
            <a:endParaRPr lang="en-CA" sz="1510" b="1" dirty="0" smtClean="0">
              <a:solidFill>
                <a:srgbClr val="000000"/>
              </a:solidFill>
              <a:latin typeface="Times New Roman Bold"/>
              <a:cs typeface="Times New Roman Bold"/>
            </a:endParaRPr>
          </a:p>
          <a:p>
            <a:pPr>
              <a:lnSpc>
                <a:spcPts val="1725"/>
              </a:lnSpc>
            </a:pPr>
            <a:endParaRPr lang="en-CA" sz="1510" b="1" dirty="0" smtClean="0">
              <a:solidFill>
                <a:srgbClr val="000000"/>
              </a:solidFill>
              <a:latin typeface="Times New Roman Bold"/>
              <a:cs typeface="Times New Roman Bold"/>
            </a:endParaRPr>
          </a:p>
          <a:p>
            <a:pPr>
              <a:lnSpc>
                <a:spcPts val="1725"/>
              </a:lnSpc>
            </a:pPr>
            <a:r>
              <a:rPr lang="en-CA" sz="1510" b="1" dirty="0" smtClean="0">
                <a:solidFill>
                  <a:srgbClr val="000000"/>
                </a:solidFill>
                <a:latin typeface="Times New Roman Bold"/>
                <a:cs typeface="Times New Roman Bold"/>
              </a:rPr>
              <a:t>International Data Co-operation (IDC)</a:t>
            </a:r>
          </a:p>
          <a:p>
            <a:pPr>
              <a:lnSpc>
                <a:spcPts val="1725"/>
              </a:lnSpc>
            </a:pPr>
            <a:r>
              <a:rPr lang="en-CA" sz="1510" b="1" dirty="0" smtClean="0">
                <a:solidFill>
                  <a:srgbClr val="000000"/>
                </a:solidFill>
                <a:latin typeface="Times New Roman Bold"/>
                <a:cs typeface="Times New Roman Bold"/>
              </a:rPr>
              <a:t> Average  hardware utilization: </a:t>
            </a:r>
            <a:r>
              <a:rPr lang="en-CA" sz="1510" b="1" dirty="0" smtClean="0">
                <a:solidFill>
                  <a:srgbClr val="FF0000"/>
                </a:solidFill>
                <a:latin typeface="Times New Roman Bold"/>
                <a:cs typeface="Times New Roman Bold"/>
              </a:rPr>
              <a:t>10%-15%</a:t>
            </a:r>
          </a:p>
          <a:p>
            <a:pPr>
              <a:lnSpc>
                <a:spcPts val="1725"/>
              </a:lnSpc>
            </a:pPr>
            <a:endParaRPr lang="en-CA" sz="1510" b="1" dirty="0" smtClean="0">
              <a:solidFill>
                <a:srgbClr val="000000"/>
              </a:solidFill>
              <a:latin typeface="Times New Roman Bold"/>
              <a:cs typeface="Times New Roman Bold"/>
            </a:endParaRPr>
          </a:p>
          <a:p>
            <a:pPr>
              <a:lnSpc>
                <a:spcPts val="1725"/>
              </a:lnSpc>
            </a:pPr>
            <a:endParaRPr lang="en-CA" sz="1500" dirty="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490716" y="2266082"/>
            <a:ext cx="3672408" cy="43601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25"/>
              </a:lnSpc>
            </a:pPr>
            <a:r>
              <a:rPr lang="en-CA" sz="1510" b="1" dirty="0" smtClean="0">
                <a:solidFill>
                  <a:srgbClr val="000000"/>
                </a:solidFill>
                <a:latin typeface="Times New Roman Bold"/>
                <a:cs typeface="Times New Roman Bold"/>
              </a:rPr>
              <a:t>Some CERN real cases: &lt;5%</a:t>
            </a:r>
          </a:p>
          <a:p>
            <a:pPr>
              <a:lnSpc>
                <a:spcPts val="1725"/>
              </a:lnSpc>
            </a:pPr>
            <a:endParaRPr lang="en-CA" sz="1500" dirty="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058668" y="3346202"/>
            <a:ext cx="4724400" cy="838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CA" sz="2400" dirty="0" smtClean="0">
                <a:solidFill>
                  <a:srgbClr val="000000"/>
                </a:solidFill>
                <a:latin typeface="Calibri"/>
                <a:cs typeface="Calibri"/>
              </a:rPr>
              <a:t>Pre‐virtualization machines: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dirty="0" smtClean="0">
                <a:solidFill>
                  <a:srgbClr val="000000"/>
                </a:solidFill>
                <a:latin typeface="Calibri"/>
                <a:cs typeface="Calibri"/>
              </a:rPr>
              <a:t>‐ 8 GB RAM</a:t>
            </a:r>
          </a:p>
          <a:p>
            <a:pPr>
              <a:lnSpc>
                <a:spcPts val="28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058668" y="4066282"/>
            <a:ext cx="3888432" cy="111569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900"/>
              </a:lnSpc>
            </a:pPr>
            <a:r>
              <a:rPr lang="en-CA" sz="2400" dirty="0" smtClean="0">
                <a:solidFill>
                  <a:srgbClr val="000000"/>
                </a:solidFill>
                <a:latin typeface="Calibri"/>
                <a:cs typeface="Calibri"/>
              </a:rPr>
              <a:t>Virtualization host machines: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dirty="0" smtClean="0">
                <a:solidFill>
                  <a:srgbClr val="000000"/>
                </a:solidFill>
                <a:latin typeface="Calibri"/>
                <a:cs typeface="Calibri"/>
              </a:rPr>
              <a:t>‐ 48 GB RAM</a:t>
            </a:r>
          </a:p>
          <a:p>
            <a:pPr>
              <a:lnSpc>
                <a:spcPts val="29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98228" y="5146402"/>
            <a:ext cx="6056145" cy="718145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Decreasing Physical 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Infrastructure </a:t>
            </a:r>
            <a:r>
              <a:rPr lang="en-CA" sz="2410" b="1" dirty="0" smtClean="0">
                <a:solidFill>
                  <a:srgbClr val="FF0000"/>
                </a:solidFill>
                <a:latin typeface="Arial Bold"/>
                <a:cs typeface="Arial Bold"/>
              </a:rPr>
              <a:t>Costs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0" y="5722466"/>
            <a:ext cx="90678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725"/>
              </a:lnSpc>
            </a:pPr>
            <a:r>
              <a:rPr lang="en-CA" sz="1510" b="1" dirty="0" smtClean="0">
                <a:solidFill>
                  <a:srgbClr val="000000"/>
                </a:solidFill>
                <a:latin typeface="Times New Roman Bold"/>
                <a:cs typeface="Times New Roman Bold"/>
              </a:rPr>
              <a:t>IDC: </a:t>
            </a:r>
            <a:r>
              <a:rPr lang="en-CA" sz="15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International Data Corporation, is a market research firm</a:t>
            </a:r>
          </a:p>
          <a:p>
            <a:pPr>
              <a:lnSpc>
                <a:spcPts val="1725"/>
              </a:lnSpc>
            </a:pPr>
            <a:endParaRPr lang="en-CA" sz="1500" dirty="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58800" y="7073900"/>
            <a:ext cx="6350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CA" sz="1908" b="1" smtClean="0">
                <a:solidFill>
                  <a:srgbClr val="7F7F7F"/>
                </a:solidFill>
                <a:latin typeface="Arial Bold"/>
                <a:cs typeface="Arial Bold"/>
              </a:rPr>
              <a:t>11</a:t>
            </a:r>
          </a:p>
          <a:p>
            <a:pPr>
              <a:lnSpc>
                <a:spcPts val="1800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2610396" y="6226522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dirty="0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 dirty="0"/>
          </a:p>
        </p:txBody>
      </p:sp>
      <p:sp>
        <p:nvSpPr>
          <p:cNvPr id="13" name="TextBox 13"/>
          <p:cNvSpPr txBox="1"/>
          <p:nvPr/>
        </p:nvSpPr>
        <p:spPr>
          <a:xfrm>
            <a:off x="2682404" y="6514554"/>
            <a:ext cx="1596591" cy="287515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dirty="0" smtClean="0">
                <a:solidFill>
                  <a:srgbClr val="999999"/>
                </a:solidFill>
                <a:latin typeface="Arial Bold"/>
                <a:cs typeface="Arial Bold"/>
              </a:rPr>
              <a:t>Luigi Gallegan, CERN</a:t>
            </a:r>
          </a:p>
          <a:p>
            <a:pPr>
              <a:lnSpc>
                <a:spcPts val="1080"/>
              </a:lnSpc>
            </a:pPr>
            <a:endParaRPr lang="en-CA" sz="12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85800" y="546100"/>
            <a:ext cx="100076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Reasons &amp; Benefits of virtualization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76300" y="1320800"/>
            <a:ext cx="8728351" cy="1154162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CA" sz="2802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812" b="1" dirty="0" smtClean="0">
                <a:solidFill>
                  <a:srgbClr val="000000"/>
                </a:solidFill>
                <a:latin typeface="Arial Bold"/>
                <a:cs typeface="Arial Bold"/>
              </a:rPr>
              <a:t> </a:t>
            </a:r>
            <a:r>
              <a:rPr lang="en-CA" sz="2812" b="1" dirty="0" smtClean="0">
                <a:solidFill>
                  <a:srgbClr val="FF0000"/>
                </a:solidFill>
                <a:latin typeface="Arial Bold"/>
                <a:cs typeface="Arial Bold"/>
              </a:rPr>
              <a:t>Relocation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from one physical machine to another as</a:t>
            </a:r>
            <a:r>
              <a:rPr lang="en-CA" sz="2802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802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needed, helping with </a:t>
            </a:r>
            <a:r>
              <a:rPr lang="en-CA" sz="2812" b="1" dirty="0" smtClean="0">
                <a:solidFill>
                  <a:srgbClr val="FF0000"/>
                </a:solidFill>
                <a:latin typeface="Arial Bold"/>
                <a:cs typeface="Arial Bold"/>
              </a:rPr>
              <a:t>Failover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and </a:t>
            </a:r>
            <a:r>
              <a:rPr lang="en-CA" sz="2812" b="1" dirty="0" smtClean="0">
                <a:solidFill>
                  <a:srgbClr val="FF0000"/>
                </a:solidFill>
                <a:latin typeface="Arial Bold"/>
                <a:cs typeface="Arial Bold"/>
              </a:rPr>
              <a:t>Disaster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Protection</a:t>
            </a:r>
          </a:p>
          <a:p>
            <a:pPr>
              <a:lnSpc>
                <a:spcPts val="3000"/>
              </a:lnSpc>
            </a:pP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578600" y="2146300"/>
            <a:ext cx="41148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725"/>
              </a:lnSpc>
            </a:pPr>
            <a:r>
              <a:rPr lang="en-CA" sz="1510" b="1" dirty="0" smtClean="0">
                <a:solidFill>
                  <a:srgbClr val="000000"/>
                </a:solidFill>
                <a:latin typeface="Times New Roman Bold"/>
                <a:cs typeface="Times New Roman Bold"/>
              </a:rPr>
              <a:t>Reality: </a:t>
            </a:r>
            <a:r>
              <a:rPr lang="en-CA" sz="15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Power cut December 2010</a:t>
            </a:r>
          </a:p>
          <a:p>
            <a:pPr>
              <a:lnSpc>
                <a:spcPts val="1725"/>
              </a:lnSpc>
            </a:pPr>
            <a:endParaRPr lang="en-CA" sz="1500" dirty="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76300" y="2413000"/>
            <a:ext cx="7300012" cy="820738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Insufficient </a:t>
            </a:r>
            <a:r>
              <a:rPr lang="en-CA" sz="2812" b="1" dirty="0" smtClean="0">
                <a:solidFill>
                  <a:srgbClr val="FF0000"/>
                </a:solidFill>
                <a:latin typeface="Arial Bold"/>
                <a:cs typeface="Arial Bold"/>
              </a:rPr>
              <a:t>Physical Space</a:t>
            </a:r>
            <a:r>
              <a:rPr lang="en-CA" sz="2802" dirty="0" smtClean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in Data Centers</a:t>
            </a:r>
          </a:p>
          <a:p>
            <a:pPr>
              <a:lnSpc>
                <a:spcPts val="3220"/>
              </a:lnSpc>
            </a:pP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149600" y="3060700"/>
            <a:ext cx="75438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725"/>
              </a:lnSpc>
            </a:pPr>
            <a:r>
              <a:rPr lang="en-CA" sz="1510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Reality: </a:t>
            </a:r>
            <a:r>
              <a:rPr lang="en-CA" sz="1500" smtClean="0">
                <a:solidFill>
                  <a:srgbClr val="000000"/>
                </a:solidFill>
                <a:latin typeface="Times New Roman"/>
                <a:cs typeface="Times New Roman"/>
              </a:rPr>
              <a:t>Our bigger pool: 5 Physical Machines - ~40 Virtual Machines</a:t>
            </a:r>
          </a:p>
          <a:p>
            <a:pPr>
              <a:lnSpc>
                <a:spcPts val="1725"/>
              </a:lnSpc>
            </a:pPr>
            <a:endParaRPr lang="en-CA" sz="150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76300" y="3860800"/>
            <a:ext cx="6226063" cy="820738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CA" sz="2802" dirty="0" smtClean="0">
                <a:solidFill>
                  <a:srgbClr val="FF0000"/>
                </a:solidFill>
                <a:latin typeface="Arial"/>
                <a:cs typeface="Arial"/>
              </a:rPr>
              <a:t>High Maintenance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end-user desktops</a:t>
            </a:r>
          </a:p>
          <a:p>
            <a:pPr>
              <a:lnSpc>
                <a:spcPts val="3220"/>
              </a:lnSpc>
            </a:pP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76300" y="4584700"/>
            <a:ext cx="7046801" cy="820738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Server </a:t>
            </a:r>
            <a:r>
              <a:rPr lang="en-CA" sz="2812" b="1" dirty="0" smtClean="0">
                <a:solidFill>
                  <a:srgbClr val="FF0000"/>
                </a:solidFill>
                <a:latin typeface="Arial Bold"/>
                <a:cs typeface="Arial Bold"/>
              </a:rPr>
              <a:t>consolidation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: P2V transformation</a:t>
            </a:r>
          </a:p>
          <a:p>
            <a:pPr>
              <a:lnSpc>
                <a:spcPts val="3220"/>
              </a:lnSpc>
            </a:pP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006600" y="5118100"/>
            <a:ext cx="86868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725"/>
              </a:lnSpc>
            </a:pPr>
            <a:r>
              <a:rPr lang="en-CA" sz="1510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Reality: </a:t>
            </a:r>
            <a:r>
              <a:rPr lang="en-CA" sz="1500" smtClean="0">
                <a:solidFill>
                  <a:srgbClr val="000000"/>
                </a:solidFill>
                <a:latin typeface="Times New Roman"/>
                <a:cs typeface="Times New Roman"/>
              </a:rPr>
              <a:t>Virtual Machines are identical to Physical Machines, but more flexible</a:t>
            </a:r>
          </a:p>
          <a:p>
            <a:pPr>
              <a:lnSpc>
                <a:spcPts val="1725"/>
              </a:lnSpc>
            </a:pPr>
            <a:endParaRPr lang="en-CA" sz="150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921000" y="5346700"/>
            <a:ext cx="77724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725"/>
              </a:lnSpc>
            </a:pPr>
            <a:r>
              <a:rPr lang="en-CA" sz="1500" smtClean="0">
                <a:solidFill>
                  <a:srgbClr val="000000"/>
                </a:solidFill>
                <a:latin typeface="Times New Roman"/>
                <a:cs typeface="Times New Roman"/>
              </a:rPr>
              <a:t>- Installation and configuration</a:t>
            </a:r>
          </a:p>
          <a:p>
            <a:pPr>
              <a:lnSpc>
                <a:spcPts val="1725"/>
              </a:lnSpc>
            </a:pPr>
            <a:endParaRPr lang="en-CA" sz="1500">
              <a:solidFill>
                <a:srgbClr val="000000"/>
              </a:solidFill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921000" y="5575300"/>
            <a:ext cx="77724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725"/>
              </a:lnSpc>
            </a:pPr>
            <a:r>
              <a:rPr lang="en-CA" sz="1500" smtClean="0">
                <a:solidFill>
                  <a:srgbClr val="000000"/>
                </a:solidFill>
                <a:latin typeface="Times New Roman"/>
                <a:cs typeface="Times New Roman"/>
              </a:rPr>
              <a:t>- Usability</a:t>
            </a:r>
          </a:p>
          <a:p>
            <a:pPr>
              <a:lnSpc>
                <a:spcPts val="1725"/>
              </a:lnSpc>
            </a:pPr>
            <a:endParaRPr lang="en-CA" sz="1500">
              <a:solidFill>
                <a:srgbClr val="000000"/>
              </a:solidFill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378200" y="6159500"/>
            <a:ext cx="73152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00"/>
              </a:lnSpc>
              <a:tabLst>
                <a:tab pos="1206500" algn="l"/>
              </a:tabLst>
            </a:pPr>
            <a:r>
              <a:rPr lang="en-CA" sz="2607" b="1" smtClean="0">
                <a:solidFill>
                  <a:srgbClr val="FFFFFF"/>
                </a:solidFill>
                <a:latin typeface="Arial Bold"/>
                <a:cs typeface="Arial Bold"/>
              </a:rPr>
              <a:t>Underutilized and wasted</a:t>
            </a:r>
            <a:r>
              <a:rPr lang="en-CA" sz="25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597" smtClean="0">
                <a:solidFill>
                  <a:srgbClr val="000000"/>
                </a:solidFill>
                <a:latin typeface="Times New Roman"/>
              </a:rPr>
            </a:br>
            <a:r>
              <a:rPr lang="en-CA" sz="2607" b="1" smtClean="0">
                <a:solidFill>
                  <a:srgbClr val="FFFFFF"/>
                </a:solidFill>
                <a:latin typeface="Arial Bold"/>
                <a:cs typeface="Arial Bold"/>
              </a:rPr>
              <a:t>	resources</a:t>
            </a:r>
          </a:p>
          <a:p>
            <a:pPr>
              <a:lnSpc>
                <a:spcPts val="3200"/>
              </a:lnSpc>
            </a:pPr>
            <a:endParaRPr lang="en-CA" sz="2597">
              <a:solidFill>
                <a:srgbClr val="000000"/>
              </a:solidFill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12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5" name="TextBox 1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6" name="TextBox 1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0276" y="1"/>
            <a:ext cx="6629400" cy="53788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Virtualization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37891"/>
            <a:ext cx="10693400" cy="7018610"/>
          </a:xfrm>
        </p:spPr>
        <p:txBody>
          <a:bodyPr>
            <a:normAutofit/>
          </a:bodyPr>
          <a:lstStyle/>
          <a:p>
            <a:r>
              <a:rPr lang="en-US" dirty="0" smtClean="0"/>
              <a:t>Run </a:t>
            </a:r>
            <a:r>
              <a:rPr lang="en-US" dirty="0" smtClean="0">
                <a:solidFill>
                  <a:srgbClr val="FF0000"/>
                </a:solidFill>
              </a:rPr>
              <a:t>Multiple</a:t>
            </a:r>
            <a:r>
              <a:rPr lang="en-US" dirty="0" smtClean="0"/>
              <a:t> Operating  system on a </a:t>
            </a:r>
            <a:r>
              <a:rPr lang="en-US" dirty="0" smtClean="0">
                <a:solidFill>
                  <a:srgbClr val="FF0000"/>
                </a:solidFill>
              </a:rPr>
              <a:t>single</a:t>
            </a:r>
            <a:r>
              <a:rPr lang="en-US" dirty="0" smtClean="0"/>
              <a:t> computer including Windows, Linux and more.</a:t>
            </a:r>
          </a:p>
          <a:p>
            <a:r>
              <a:rPr lang="en-US" dirty="0" smtClean="0"/>
              <a:t>Let </a:t>
            </a:r>
            <a:r>
              <a:rPr lang="en-US" dirty="0" smtClean="0">
                <a:solidFill>
                  <a:srgbClr val="FF0000"/>
                </a:solidFill>
              </a:rPr>
              <a:t>your Mac run Windows creating a virtual PC </a:t>
            </a:r>
            <a:r>
              <a:rPr lang="en-US" dirty="0" smtClean="0"/>
              <a:t>environment for all your Windows applications.</a:t>
            </a:r>
          </a:p>
          <a:p>
            <a:r>
              <a:rPr lang="en-US" dirty="0" smtClean="0"/>
              <a:t>Reduce capital </a:t>
            </a:r>
            <a:r>
              <a:rPr lang="en-US" dirty="0" smtClean="0">
                <a:solidFill>
                  <a:srgbClr val="FF0000"/>
                </a:solidFill>
              </a:rPr>
              <a:t>Costs </a:t>
            </a:r>
            <a:r>
              <a:rPr lang="en-US" dirty="0" smtClean="0"/>
              <a:t>by increasing </a:t>
            </a:r>
            <a:r>
              <a:rPr lang="en-US" dirty="0" smtClean="0">
                <a:solidFill>
                  <a:srgbClr val="FF0000"/>
                </a:solidFill>
              </a:rPr>
              <a:t>Energy efficiency </a:t>
            </a:r>
            <a:r>
              <a:rPr lang="en-US" dirty="0" smtClean="0"/>
              <a:t>and requiring less hardware while increasing your server to admin ratio</a:t>
            </a:r>
          </a:p>
          <a:p>
            <a:r>
              <a:rPr lang="en-US" dirty="0" smtClean="0"/>
              <a:t>Ensure your </a:t>
            </a:r>
            <a:r>
              <a:rPr lang="en-US" dirty="0" smtClean="0">
                <a:solidFill>
                  <a:srgbClr val="FF0000"/>
                </a:solidFill>
              </a:rPr>
              <a:t>enterprise applications </a:t>
            </a:r>
            <a:r>
              <a:rPr lang="en-US" dirty="0" smtClean="0"/>
              <a:t>perform with the highest availability and performance</a:t>
            </a:r>
          </a:p>
          <a:p>
            <a:r>
              <a:rPr lang="en-US" dirty="0" smtClean="0"/>
              <a:t>Improve enterprise </a:t>
            </a:r>
            <a:r>
              <a:rPr lang="en-US" dirty="0" smtClean="0">
                <a:solidFill>
                  <a:srgbClr val="FF0000"/>
                </a:solidFill>
              </a:rPr>
              <a:t>desktop</a:t>
            </a:r>
            <a:r>
              <a:rPr lang="en-US" dirty="0" smtClean="0"/>
              <a:t> management &amp; control with faster deployment of desktops and fewer support calls due to application conflicts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670300" y="2311400"/>
            <a:ext cx="70231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000000"/>
                </a:solidFill>
                <a:latin typeface="Arial"/>
                <a:cs typeface="Arial"/>
              </a:rPr>
              <a:t>More concepts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13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6300" y="0"/>
            <a:ext cx="6629400" cy="6480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Virtualization concept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0" y="681906"/>
            <a:ext cx="5832648" cy="662473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B050"/>
                </a:solidFill>
              </a:rPr>
              <a:t>Host OS</a:t>
            </a:r>
            <a:r>
              <a:rPr lang="en-US" dirty="0" smtClean="0"/>
              <a:t>: Windows 7</a:t>
            </a:r>
          </a:p>
          <a:p>
            <a:pPr>
              <a:buNone/>
            </a:pPr>
            <a:r>
              <a:rPr lang="en-US" dirty="0" smtClean="0"/>
              <a:t>The host operating system provides a host to </a:t>
            </a:r>
            <a:r>
              <a:rPr lang="en-US" dirty="0" smtClean="0">
                <a:solidFill>
                  <a:srgbClr val="FF0000"/>
                </a:solidFill>
              </a:rPr>
              <a:t>one or more </a:t>
            </a:r>
            <a:r>
              <a:rPr lang="en-US" dirty="0" smtClean="0"/>
              <a:t>virtual machines (or partitions) and shares physical resources with them.</a:t>
            </a:r>
          </a:p>
          <a:p>
            <a:r>
              <a:rPr lang="en-US" b="1" dirty="0" smtClean="0">
                <a:solidFill>
                  <a:srgbClr val="00B0F0"/>
                </a:solidFill>
              </a:rPr>
              <a:t>Guest OS</a:t>
            </a:r>
            <a:r>
              <a:rPr lang="en-US" dirty="0" smtClean="0"/>
              <a:t>: Windows XP or Linux OS</a:t>
            </a:r>
          </a:p>
          <a:p>
            <a:pPr>
              <a:buNone/>
            </a:pPr>
            <a:r>
              <a:rPr lang="en-US" dirty="0" smtClean="0"/>
              <a:t>The guest OS is the operating system installed inside a virtual machine (or a partition).</a:t>
            </a:r>
          </a:p>
          <a:p>
            <a:pPr>
              <a:buNone/>
            </a:pPr>
            <a:r>
              <a:rPr lang="en-US" dirty="0" smtClean="0"/>
              <a:t> </a:t>
            </a:r>
            <a:r>
              <a:rPr lang="en-US" b="1" dirty="0" smtClean="0"/>
              <a:t>Hypervisor:</a:t>
            </a:r>
          </a:p>
          <a:p>
            <a:pPr>
              <a:buNone/>
            </a:pPr>
            <a:r>
              <a:rPr lang="en-US" dirty="0" smtClean="0"/>
              <a:t>Also called a </a:t>
            </a:r>
            <a:r>
              <a:rPr lang="en-US" dirty="0" smtClean="0">
                <a:solidFill>
                  <a:srgbClr val="FF0000"/>
                </a:solidFill>
              </a:rPr>
              <a:t>Virtual Machine Manager (VMM), </a:t>
            </a:r>
            <a:r>
              <a:rPr lang="en-US" dirty="0" smtClean="0"/>
              <a:t>is a program that allows multiple operating systems to share a single hardware host</a:t>
            </a:r>
            <a:endParaRPr lang="en-US" dirty="0"/>
          </a:p>
        </p:txBody>
      </p:sp>
      <p:pic>
        <p:nvPicPr>
          <p:cNvPr id="7" name="Picture 6" descr="vbasics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850756" y="897930"/>
            <a:ext cx="4842644" cy="597666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875092" y="6226522"/>
            <a:ext cx="1296144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>Windows 7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659068" y="1113954"/>
            <a:ext cx="1368152" cy="2160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Windows XP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767080" y="1906042"/>
            <a:ext cx="1152128" cy="2160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Linux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4292" y="1"/>
            <a:ext cx="6629400" cy="1401986"/>
          </a:xfrm>
        </p:spPr>
        <p:txBody>
          <a:bodyPr/>
          <a:lstStyle/>
          <a:p>
            <a:r>
              <a:rPr lang="en-US" dirty="0" smtClean="0">
                <a:solidFill>
                  <a:srgbClr val="00B050"/>
                </a:solidFill>
              </a:rPr>
              <a:t>What can be virtualized?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300" y="1401987"/>
            <a:ext cx="10325100" cy="6154514"/>
          </a:xfrm>
        </p:spPr>
        <p:txBody>
          <a:bodyPr/>
          <a:lstStyle/>
          <a:p>
            <a:r>
              <a:rPr lang="en-US" dirty="0" smtClean="0"/>
              <a:t>Network 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Storage 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Servers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Hardware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Desktop computer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2124" y="2698130"/>
            <a:ext cx="1053127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/>
              <a:t>Do I need an operating system on my computer?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6988725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2244" y="0"/>
            <a:ext cx="6629400" cy="68190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Network Virtualization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300" y="969938"/>
            <a:ext cx="10451008" cy="7584003"/>
          </a:xfrm>
        </p:spPr>
        <p:txBody>
          <a:bodyPr/>
          <a:lstStyle/>
          <a:p>
            <a:pPr>
              <a:lnSpc>
                <a:spcPts val="2610"/>
              </a:lnSpc>
              <a:buNone/>
            </a:pPr>
            <a:r>
              <a:rPr lang="en-CA" dirty="0" smtClean="0">
                <a:solidFill>
                  <a:srgbClr val="000000"/>
                </a:solidFill>
                <a:latin typeface="Arial"/>
                <a:cs typeface="Arial"/>
              </a:rPr>
              <a:t>splits up the available bandwidth into channels, each of which is independent from the others, and each of which can be assigned to a particular server or device in real</a:t>
            </a:r>
            <a:r>
              <a:rPr lang="en-CA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dirty="0" smtClean="0">
                <a:solidFill>
                  <a:srgbClr val="000000"/>
                </a:solidFill>
                <a:latin typeface="Arial"/>
                <a:cs typeface="Arial"/>
              </a:rPr>
              <a:t>time.</a:t>
            </a:r>
          </a:p>
          <a:p>
            <a:endParaRPr lang="en-US" dirty="0"/>
          </a:p>
        </p:txBody>
      </p:sp>
      <p:pic>
        <p:nvPicPr>
          <p:cNvPr id="4" name="Content Placeholder 4" descr="untitled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10196" y="2266082"/>
            <a:ext cx="9289032" cy="51845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2244" y="177850"/>
            <a:ext cx="6629400" cy="58646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Storage Virtualization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25922"/>
            <a:ext cx="10693400" cy="7728019"/>
          </a:xfrm>
        </p:spPr>
        <p:txBody>
          <a:bodyPr/>
          <a:lstStyle/>
          <a:p>
            <a:pPr>
              <a:lnSpc>
                <a:spcPts val="2610"/>
              </a:lnSpc>
              <a:buNone/>
            </a:pPr>
            <a:endParaRPr lang="en-CA" sz="2800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ts val="2610"/>
              </a:lnSpc>
              <a:buNone/>
            </a:pPr>
            <a:r>
              <a:rPr lang="en-CA" dirty="0" smtClean="0">
                <a:solidFill>
                  <a:srgbClr val="000000"/>
                </a:solidFill>
                <a:latin typeface="Arial"/>
                <a:cs typeface="Arial"/>
              </a:rPr>
              <a:t>Is the pooling of physical</a:t>
            </a:r>
            <a:r>
              <a:rPr lang="en-CA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dirty="0" smtClean="0">
                <a:solidFill>
                  <a:srgbClr val="000000"/>
                </a:solidFill>
                <a:latin typeface="Arial"/>
                <a:cs typeface="Arial"/>
              </a:rPr>
              <a:t>storage from multiple network storage devices into</a:t>
            </a:r>
            <a:r>
              <a:rPr lang="en-CA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dirty="0" smtClean="0">
                <a:solidFill>
                  <a:srgbClr val="000000"/>
                </a:solidFill>
                <a:latin typeface="Arial"/>
                <a:cs typeface="Arial"/>
              </a:rPr>
              <a:t>what appears to be a single storage device. It is</a:t>
            </a:r>
            <a:r>
              <a:rPr lang="en-CA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dirty="0" smtClean="0">
                <a:solidFill>
                  <a:srgbClr val="000000"/>
                </a:solidFill>
                <a:latin typeface="Arial"/>
                <a:cs typeface="Arial"/>
              </a:rPr>
              <a:t>commonly used in </a:t>
            </a:r>
            <a:r>
              <a:rPr lang="en-CA" dirty="0" smtClean="0">
                <a:solidFill>
                  <a:srgbClr val="FF0000"/>
                </a:solidFill>
                <a:latin typeface="Arial"/>
                <a:cs typeface="Arial"/>
              </a:rPr>
              <a:t>s</a:t>
            </a:r>
            <a:r>
              <a:rPr lang="en-CA" dirty="0" smtClean="0">
                <a:solidFill>
                  <a:srgbClr val="000000"/>
                </a:solidFill>
                <a:latin typeface="Arial"/>
                <a:cs typeface="Arial"/>
              </a:rPr>
              <a:t>torage </a:t>
            </a:r>
            <a:r>
              <a:rPr lang="en-CA" dirty="0" smtClean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lang="en-CA" dirty="0" smtClean="0">
                <a:solidFill>
                  <a:srgbClr val="000000"/>
                </a:solidFill>
                <a:latin typeface="Arial"/>
                <a:cs typeface="Arial"/>
              </a:rPr>
              <a:t>rea </a:t>
            </a:r>
            <a:r>
              <a:rPr lang="en-CA" dirty="0" smtClean="0">
                <a:solidFill>
                  <a:srgbClr val="FF0000"/>
                </a:solidFill>
                <a:latin typeface="Arial"/>
                <a:cs typeface="Arial"/>
              </a:rPr>
              <a:t>n</a:t>
            </a:r>
            <a:r>
              <a:rPr lang="en-CA" dirty="0" smtClean="0">
                <a:solidFill>
                  <a:srgbClr val="000000"/>
                </a:solidFill>
                <a:latin typeface="Arial"/>
                <a:cs typeface="Arial"/>
              </a:rPr>
              <a:t>etworks (</a:t>
            </a:r>
            <a:r>
              <a:rPr lang="en-CA" dirty="0" smtClean="0">
                <a:solidFill>
                  <a:srgbClr val="FF0000"/>
                </a:solidFill>
                <a:latin typeface="Arial"/>
                <a:cs typeface="Arial"/>
              </a:rPr>
              <a:t>SAN</a:t>
            </a:r>
            <a:r>
              <a:rPr lang="en-CA" dirty="0" smtClean="0">
                <a:solidFill>
                  <a:srgbClr val="000000"/>
                </a:solidFill>
                <a:latin typeface="Arial"/>
                <a:cs typeface="Arial"/>
              </a:rPr>
              <a:t>s).</a:t>
            </a:r>
          </a:p>
          <a:p>
            <a:pPr>
              <a:lnSpc>
                <a:spcPts val="2610"/>
              </a:lnSpc>
              <a:buNone/>
            </a:pPr>
            <a:endParaRPr lang="en-CA" sz="2800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ts val="2610"/>
              </a:lnSpc>
              <a:buNone/>
            </a:pPr>
            <a:endParaRPr lang="en-CA" sz="2800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ts val="2610"/>
              </a:lnSpc>
              <a:buNone/>
            </a:pPr>
            <a:endParaRPr lang="en-CA" sz="2800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ts val="2610"/>
              </a:lnSpc>
            </a:pPr>
            <a:endParaRPr lang="en-CA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ts val="2610"/>
              </a:lnSpc>
            </a:pPr>
            <a:endParaRPr lang="en-CA" dirty="0" smtClean="0">
              <a:solidFill>
                <a:srgbClr val="000000"/>
              </a:solidFill>
            </a:endParaRPr>
          </a:p>
          <a:p>
            <a:endParaRPr lang="en-US" dirty="0"/>
          </a:p>
        </p:txBody>
      </p:sp>
      <p:pic>
        <p:nvPicPr>
          <p:cNvPr id="5" name="Picture 4" descr="Virtualization_CMYK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46300" y="2554114"/>
            <a:ext cx="8784976" cy="48245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ike\Desktop\dfs_links109161142996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32" y="3994274"/>
            <a:ext cx="10459268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Mike\Desktop\actual_dfs_structure109092021102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32" y="1041946"/>
            <a:ext cx="10459268" cy="2749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91358" y="159521"/>
            <a:ext cx="7344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Microsoft Distributed File System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0512615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6220" y="0"/>
            <a:ext cx="6629400" cy="514453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Server virtualization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124" y="681907"/>
            <a:ext cx="10369152" cy="7872034"/>
          </a:xfrm>
        </p:spPr>
        <p:txBody>
          <a:bodyPr/>
          <a:lstStyle/>
          <a:p>
            <a:pPr>
              <a:buNone/>
            </a:pPr>
            <a:r>
              <a:rPr lang="en-CA" sz="2800" dirty="0" smtClean="0">
                <a:solidFill>
                  <a:srgbClr val="000000"/>
                </a:solidFill>
                <a:latin typeface="Arial"/>
                <a:cs typeface="Arial"/>
              </a:rPr>
              <a:t>Is the idea of taking a physical</a:t>
            </a:r>
            <a:r>
              <a:rPr lang="en-CA" sz="2800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sz="2800" dirty="0" smtClean="0">
                <a:solidFill>
                  <a:srgbClr val="000000"/>
                </a:solidFill>
                <a:latin typeface="Arial"/>
                <a:cs typeface="Arial"/>
              </a:rPr>
              <a:t>server and partition it, or divide it up, so that it</a:t>
            </a:r>
            <a:r>
              <a:rPr lang="en-CA" sz="2800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sz="2800" dirty="0" smtClean="0">
                <a:solidFill>
                  <a:srgbClr val="000000"/>
                </a:solidFill>
                <a:latin typeface="Arial"/>
                <a:cs typeface="Arial"/>
              </a:rPr>
              <a:t>appears as several “virtual servers”, each of which</a:t>
            </a:r>
            <a:r>
              <a:rPr lang="en-CA" sz="2800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sz="2800" dirty="0" smtClean="0">
                <a:solidFill>
                  <a:srgbClr val="000000"/>
                </a:solidFill>
                <a:latin typeface="Arial"/>
                <a:cs typeface="Arial"/>
              </a:rPr>
              <a:t>can run their own copy of an OS. The main purpose</a:t>
            </a:r>
            <a:r>
              <a:rPr lang="en-CA" sz="2800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sz="2800" dirty="0" smtClean="0">
                <a:solidFill>
                  <a:srgbClr val="000000"/>
                </a:solidFill>
                <a:latin typeface="Arial"/>
                <a:cs typeface="Arial"/>
              </a:rPr>
              <a:t>of this approach is </a:t>
            </a:r>
            <a:r>
              <a:rPr lang="en-CA" sz="2800" b="1" dirty="0" smtClean="0">
                <a:solidFill>
                  <a:srgbClr val="FF0000"/>
                </a:solidFill>
                <a:latin typeface="Arial"/>
                <a:cs typeface="Arial"/>
              </a:rPr>
              <a:t>ISOLATION</a:t>
            </a:r>
            <a:r>
              <a:rPr lang="en-CA" b="1" dirty="0" smtClean="0">
                <a:solidFill>
                  <a:srgbClr val="FF0000"/>
                </a:solidFill>
                <a:latin typeface="Arial"/>
                <a:cs typeface="Arial"/>
              </a:rPr>
              <a:t>.</a:t>
            </a:r>
            <a:endParaRPr lang="en-CA" b="1" dirty="0" smtClean="0">
              <a:solidFill>
                <a:srgbClr val="FF0000"/>
              </a:solidFill>
              <a:latin typeface="Arial Bold"/>
              <a:cs typeface="Arial Bold"/>
            </a:endParaRPr>
          </a:p>
          <a:p>
            <a:endParaRPr lang="en-US" dirty="0"/>
          </a:p>
        </p:txBody>
      </p:sp>
      <p:pic>
        <p:nvPicPr>
          <p:cNvPr id="8" name="Picture 7" descr="server-virtualization2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626122"/>
            <a:ext cx="10693400" cy="46805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2324" y="1"/>
            <a:ext cx="6629400" cy="68190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Hardware Virtualization</a:t>
            </a:r>
            <a:endParaRPr lang="en-US" dirty="0"/>
          </a:p>
        </p:txBody>
      </p:sp>
      <p:pic>
        <p:nvPicPr>
          <p:cNvPr id="4" name="Content Placeholder 3" descr="EsxOpt0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62124" y="753914"/>
            <a:ext cx="10531276" cy="662473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2324" y="1"/>
            <a:ext cx="6629400" cy="1185962"/>
          </a:xfrm>
        </p:spPr>
        <p:txBody>
          <a:bodyPr/>
          <a:lstStyle/>
          <a:p>
            <a:r>
              <a:rPr lang="en-US" dirty="0" smtClean="0"/>
              <a:t>Desktop Virtualization</a:t>
            </a:r>
            <a:endParaRPr lang="en-US" dirty="0"/>
          </a:p>
        </p:txBody>
      </p:sp>
      <p:pic>
        <p:nvPicPr>
          <p:cNvPr id="4" name="Content Placeholder 3" descr="Kaviza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0156" y="1041946"/>
            <a:ext cx="9865096" cy="619268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1"/>
            <a:ext cx="9226872" cy="1329978"/>
          </a:xfrm>
        </p:spPr>
        <p:txBody>
          <a:bodyPr/>
          <a:lstStyle/>
          <a:p>
            <a:r>
              <a:rPr lang="en-US" dirty="0" smtClean="0"/>
              <a:t>Traditional virtualization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22164" y="1236915"/>
            <a:ext cx="9802936" cy="6319585"/>
          </a:xfrm>
        </p:spPr>
        <p:txBody>
          <a:bodyPr/>
          <a:lstStyle/>
          <a:p>
            <a:r>
              <a:rPr lang="en-US" dirty="0" smtClean="0"/>
              <a:t>Here the OS sits on the hardware and on ring 0.</a:t>
            </a:r>
            <a:endParaRPr lang="en-US" dirty="0"/>
          </a:p>
        </p:txBody>
      </p:sp>
      <p:pic>
        <p:nvPicPr>
          <p:cNvPr id="8" name="Picture 7" descr="vbasics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32013" y="1978050"/>
            <a:ext cx="6555247" cy="5328591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3906540" y="3130178"/>
            <a:ext cx="1512168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OS CORE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4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22164" y="249858"/>
            <a:ext cx="2595262" cy="117981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dirty="0" smtClean="0">
                <a:solidFill>
                  <a:srgbClr val="659900"/>
                </a:solidFill>
                <a:latin typeface="Arial"/>
                <a:cs typeface="Arial"/>
              </a:rPr>
              <a:t>Hypervisor </a:t>
            </a:r>
          </a:p>
          <a:p>
            <a:pPr>
              <a:lnSpc>
                <a:spcPts val="4600"/>
              </a:lnSpc>
            </a:pPr>
            <a:endParaRPr lang="en-CA" sz="40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2164" y="825922"/>
            <a:ext cx="8474179" cy="1000274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600"/>
              </a:lnSpc>
              <a:tabLst>
                <a:tab pos="330200" algn="l"/>
              </a:tabLst>
            </a:pPr>
            <a:r>
              <a:rPr lang="en-CA" sz="2400" dirty="0" smtClean="0">
                <a:solidFill>
                  <a:srgbClr val="659900"/>
                </a:solidFill>
                <a:latin typeface="Arial"/>
                <a:cs typeface="Arial"/>
              </a:rPr>
              <a:t>•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Also called </a:t>
            </a:r>
            <a:r>
              <a:rPr lang="en-CA" sz="2410" b="1" dirty="0" smtClean="0">
                <a:solidFill>
                  <a:srgbClr val="FF0000"/>
                </a:solidFill>
                <a:latin typeface="Arial Bold"/>
                <a:cs typeface="Arial Bold"/>
              </a:rPr>
              <a:t>Virtual Machine Monitor (VMM) 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or Virtualization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	Manager</a:t>
            </a:r>
          </a:p>
          <a:p>
            <a:pPr>
              <a:lnSpc>
                <a:spcPts val="26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2164" y="1618010"/>
            <a:ext cx="10171236" cy="166712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600"/>
              </a:lnSpc>
              <a:tabLst>
                <a:tab pos="330200" algn="l"/>
                <a:tab pos="330200" algn="l"/>
              </a:tabLst>
            </a:pP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Concept: </a:t>
            </a:r>
          </a:p>
          <a:p>
            <a:pPr>
              <a:lnSpc>
                <a:spcPts val="2600"/>
              </a:lnSpc>
              <a:tabLst>
                <a:tab pos="330200" algn="l"/>
                <a:tab pos="330200" algn="l"/>
              </a:tabLst>
            </a:pP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Software program or part of the code in </a:t>
            </a:r>
            <a:r>
              <a:rPr lang="en-CA" sz="2400" b="1" dirty="0" smtClean="0">
                <a:solidFill>
                  <a:srgbClr val="FF0000"/>
                </a:solidFill>
                <a:latin typeface="Arial"/>
                <a:cs typeface="Arial"/>
              </a:rPr>
              <a:t>firmware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that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manages either multiple OS or multiple instances of the same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OS on a </a:t>
            </a: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single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computer system</a:t>
            </a:r>
          </a:p>
          <a:p>
            <a:pPr>
              <a:lnSpc>
                <a:spcPts val="26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76300" y="3454400"/>
            <a:ext cx="98171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659900"/>
                </a:solidFill>
                <a:latin typeface="Arial"/>
                <a:cs typeface="Arial"/>
              </a:rPr>
              <a:t>•</a:t>
            </a:r>
            <a:r>
              <a:rPr lang="en-CA" sz="2400" smtClean="0">
                <a:solidFill>
                  <a:srgbClr val="000000"/>
                </a:solidFill>
                <a:latin typeface="Arial"/>
                <a:cs typeface="Arial"/>
              </a:rPr>
              <a:t> What is controlled by the hypervisor: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46200" y="3860800"/>
            <a:ext cx="843180" cy="718145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999900"/>
                </a:solidFill>
                <a:latin typeface="Arial"/>
                <a:cs typeface="Arial"/>
              </a:rPr>
              <a:t>•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CPU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46200" y="4267200"/>
            <a:ext cx="1304844" cy="718145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999900"/>
                </a:solidFill>
                <a:latin typeface="Arial"/>
                <a:cs typeface="Arial"/>
              </a:rPr>
              <a:t>•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Memory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346200" y="4660900"/>
            <a:ext cx="6969857" cy="718145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• Other resources required by the operating system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76300" y="5218410"/>
            <a:ext cx="9817100" cy="787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600"/>
              </a:lnSpc>
              <a:tabLst>
                <a:tab pos="330200" algn="l"/>
              </a:tabLst>
            </a:pPr>
            <a:r>
              <a:rPr lang="en-CA" sz="2400" dirty="0" smtClean="0">
                <a:solidFill>
                  <a:srgbClr val="659900"/>
                </a:solidFill>
                <a:latin typeface="Arial"/>
                <a:cs typeface="Arial"/>
              </a:rPr>
              <a:t>•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It validates all the guest-issued CPU instructions and manages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	any executed code that requires additional  privileges.</a:t>
            </a:r>
          </a:p>
          <a:p>
            <a:pPr>
              <a:lnSpc>
                <a:spcPts val="26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15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9858"/>
            <a:ext cx="10693400" cy="897930"/>
          </a:xfrm>
        </p:spPr>
        <p:txBody>
          <a:bodyPr>
            <a:normAutofit fontScale="90000"/>
          </a:bodyPr>
          <a:lstStyle/>
          <a:p>
            <a:r>
              <a:rPr lang="en-CA" dirty="0" smtClean="0">
                <a:solidFill>
                  <a:srgbClr val="659900"/>
                </a:solidFill>
                <a:latin typeface="Arial"/>
                <a:cs typeface="Arial"/>
              </a:rPr>
              <a:t>Types of Hypervisor: Type 1 and type2</a:t>
            </a:r>
            <a:br>
              <a:rPr lang="en-CA" dirty="0" smtClean="0">
                <a:solidFill>
                  <a:srgbClr val="659900"/>
                </a:solidFill>
                <a:latin typeface="Arial"/>
                <a:cs typeface="Arial"/>
              </a:rPr>
            </a:br>
            <a:endParaRPr lang="en-US" dirty="0"/>
          </a:p>
        </p:txBody>
      </p:sp>
      <p:pic>
        <p:nvPicPr>
          <p:cNvPr id="4" name="Content Placeholder 3" descr="a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2482106"/>
            <a:ext cx="5130676" cy="5074394"/>
          </a:xfrm>
        </p:spPr>
      </p:pic>
      <p:pic>
        <p:nvPicPr>
          <p:cNvPr id="5" name="Picture 4" descr="vbasics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46700" y="2482106"/>
            <a:ext cx="5346701" cy="507439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753914"/>
            <a:ext cx="106934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000"/>
              </a:lnSpc>
            </a:pPr>
            <a:r>
              <a:rPr lang="en-CA" sz="24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Type 1 : Bare Metal </a:t>
            </a:r>
          </a:p>
          <a:p>
            <a:pPr>
              <a:lnSpc>
                <a:spcPts val="3000"/>
              </a:lnSpc>
            </a:pPr>
            <a:r>
              <a:rPr lang="en-CA" sz="24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hypervisors are those that run </a:t>
            </a:r>
            <a:r>
              <a:rPr lang="en-CA" sz="24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directly</a:t>
            </a:r>
            <a:r>
              <a:rPr lang="en-CA" sz="24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 host </a:t>
            </a:r>
            <a:r>
              <a:rPr lang="en-CA" sz="24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system hardware </a:t>
            </a:r>
            <a:r>
              <a:rPr lang="en-CA" sz="2400" dirty="0" smtClean="0">
                <a:latin typeface="Arial" pitchFamily="34" charset="0"/>
                <a:cs typeface="Arial" pitchFamily="34" charset="0"/>
              </a:rPr>
              <a:t>and</a:t>
            </a:r>
            <a:r>
              <a:rPr lang="en-CA" sz="24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offer a higher level of virtualization efficiency and security. 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ESX, </a:t>
            </a: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Xen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, and Hyper-V</a:t>
            </a:r>
            <a:r>
              <a:rPr lang="en-CA" sz="24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CA" sz="24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Faster performance</a:t>
            </a:r>
            <a:r>
              <a:rPr lang="en-CA" sz="24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156" y="177850"/>
            <a:ext cx="9946952" cy="1041946"/>
          </a:xfrm>
        </p:spPr>
        <p:txBody>
          <a:bodyPr>
            <a:normAutofit fontScale="90000"/>
          </a:bodyPr>
          <a:lstStyle/>
          <a:p>
            <a:r>
              <a:rPr lang="en-CA" sz="4800" dirty="0" smtClean="0">
                <a:solidFill>
                  <a:srgbClr val="659900"/>
                </a:solidFill>
                <a:latin typeface="Arial"/>
                <a:cs typeface="Arial"/>
              </a:rPr>
              <a:t>Types of Hypervisor</a:t>
            </a:r>
            <a:br>
              <a:rPr lang="en-CA" sz="4800" dirty="0" smtClean="0">
                <a:solidFill>
                  <a:srgbClr val="659900"/>
                </a:solidFill>
                <a:latin typeface="Arial"/>
                <a:cs typeface="Arial"/>
              </a:rPr>
            </a:b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482107"/>
            <a:ext cx="5418708" cy="50743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0" y="681906"/>
            <a:ext cx="106934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2">
              <a:lnSpc>
                <a:spcPts val="3000"/>
              </a:lnSpc>
            </a:pPr>
            <a:r>
              <a:rPr lang="en-CA" sz="2000" b="1" dirty="0" smtClean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CA" sz="2400" b="1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Type 2: Hosted</a:t>
            </a:r>
          </a:p>
          <a:p>
            <a:pPr indent="12">
              <a:lnSpc>
                <a:spcPts val="3000"/>
              </a:lnSpc>
            </a:pPr>
            <a:r>
              <a:rPr lang="en-CA" sz="24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Hypervisors are those that run on a </a:t>
            </a:r>
            <a:r>
              <a:rPr lang="en-CA" sz="24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host operating system. </a:t>
            </a:r>
            <a:r>
              <a:rPr lang="en-CA" sz="2400" dirty="0" smtClean="0">
                <a:latin typeface="Arial" pitchFamily="34" charset="0"/>
                <a:cs typeface="Arial" pitchFamily="34" charset="0"/>
              </a:rPr>
              <a:t>It </a:t>
            </a:r>
            <a:r>
              <a:rPr lang="en-CA" sz="2400" dirty="0" smtClean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provides virtualization services, such as I/O device  support and memory management. Ex: 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Microsoft´s Virtual PC, and </a:t>
            </a: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VMWare´s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 Workstation. </a:t>
            </a: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Slower performance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.</a:t>
            </a:r>
          </a:p>
        </p:txBody>
      </p:sp>
      <p:pic>
        <p:nvPicPr>
          <p:cNvPr id="6" name="Picture 5" descr="vbasics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06740" y="2387993"/>
            <a:ext cx="4986661" cy="51685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9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dirty="0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 dirty="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65300" y="2235200"/>
            <a:ext cx="89281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000000"/>
                </a:solidFill>
                <a:latin typeface="Arial"/>
                <a:cs typeface="Arial"/>
              </a:rPr>
              <a:t>Virtualization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879600" y="4152900"/>
            <a:ext cx="8813800" cy="1219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900"/>
              </a:lnSpc>
              <a:tabLst>
                <a:tab pos="736600" algn="l"/>
              </a:tabLst>
            </a:pP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Carlos Garcia Fernandez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	Luigi </a:t>
            </a:r>
            <a:r>
              <a:rPr lang="en-CA" sz="2410" b="1" dirty="0" err="1" smtClean="0">
                <a:solidFill>
                  <a:srgbClr val="000000"/>
                </a:solidFill>
                <a:latin typeface="Arial Bold"/>
                <a:cs typeface="Arial Bold"/>
              </a:rPr>
              <a:t>Gallerani</a:t>
            </a:r>
            <a:endParaRPr lang="en-CA" sz="2410" b="1" dirty="0" smtClean="0">
              <a:solidFill>
                <a:srgbClr val="000000"/>
              </a:solidFill>
              <a:latin typeface="Arial Bold"/>
              <a:cs typeface="Arial Bold"/>
            </a:endParaRPr>
          </a:p>
          <a:p>
            <a:pPr>
              <a:lnSpc>
                <a:spcPts val="49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866900" y="6832600"/>
            <a:ext cx="88265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600"/>
              </a:lnSpc>
            </a:pPr>
            <a:r>
              <a:rPr lang="en-CA" sz="1312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carlos.garcia.fernandez@cern.ch</a:t>
            </a:r>
            <a:r>
              <a:rPr lang="en-CA" sz="1302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1302" smtClean="0">
                <a:solidFill>
                  <a:srgbClr val="000000"/>
                </a:solidFill>
                <a:latin typeface="Times New Roman"/>
              </a:rPr>
            </a:br>
            <a:r>
              <a:rPr lang="en-CA" sz="1312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luigi.gallerani@cern.ch</a:t>
            </a:r>
          </a:p>
          <a:p>
            <a:pPr>
              <a:lnSpc>
                <a:spcPts val="1600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22300" y="7073900"/>
            <a:ext cx="5080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2</a:t>
            </a:r>
          </a:p>
          <a:p>
            <a:pPr>
              <a:lnSpc>
                <a:spcPts val="1800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148" y="249858"/>
            <a:ext cx="9658920" cy="825922"/>
          </a:xfrm>
        </p:spPr>
        <p:txBody>
          <a:bodyPr>
            <a:normAutofit fontScale="90000"/>
          </a:bodyPr>
          <a:lstStyle/>
          <a:p>
            <a:r>
              <a:rPr lang="en-CA" sz="4800" dirty="0" smtClean="0">
                <a:solidFill>
                  <a:srgbClr val="659900"/>
                </a:solidFill>
                <a:latin typeface="Arial"/>
                <a:cs typeface="Arial"/>
              </a:rPr>
              <a:t>Needed concept: Protection Rings</a:t>
            </a:r>
            <a:br>
              <a:rPr lang="en-CA" sz="4800" dirty="0" smtClean="0">
                <a:solidFill>
                  <a:srgbClr val="659900"/>
                </a:solidFill>
                <a:latin typeface="Arial"/>
                <a:cs typeface="Arial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81906"/>
            <a:ext cx="8083004" cy="6696744"/>
          </a:xfrm>
        </p:spPr>
        <p:txBody>
          <a:bodyPr>
            <a:normAutofit/>
          </a:bodyPr>
          <a:lstStyle/>
          <a:p>
            <a:pPr>
              <a:lnSpc>
                <a:spcPts val="2530"/>
              </a:lnSpc>
              <a:buNone/>
            </a:pPr>
            <a:r>
              <a:rPr lang="en-CA" sz="3000" b="1" dirty="0" smtClean="0">
                <a:solidFill>
                  <a:srgbClr val="000000"/>
                </a:solidFill>
                <a:latin typeface="Times New Roman Bold"/>
                <a:cs typeface="Times New Roman Bold"/>
              </a:rPr>
              <a:t>Concept: </a:t>
            </a:r>
            <a:r>
              <a:rPr lang="en-CA" sz="3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Mechanism to set the layers of privilege used to  protect the data and  the functionality.</a:t>
            </a:r>
          </a:p>
          <a:p>
            <a:pPr>
              <a:lnSpc>
                <a:spcPts val="2900"/>
              </a:lnSpc>
              <a:buNone/>
            </a:pPr>
            <a:endParaRPr lang="en-CA" sz="3000" b="1" dirty="0" smtClean="0">
              <a:solidFill>
                <a:srgbClr val="000000"/>
              </a:solidFill>
              <a:latin typeface="Times New Roman Bold"/>
              <a:cs typeface="Times New Roman Bold"/>
            </a:endParaRPr>
          </a:p>
          <a:p>
            <a:pPr>
              <a:lnSpc>
                <a:spcPts val="2900"/>
              </a:lnSpc>
              <a:buNone/>
            </a:pPr>
            <a:r>
              <a:rPr lang="en-CA" sz="3000" b="1" dirty="0" smtClean="0">
                <a:solidFill>
                  <a:srgbClr val="000000"/>
                </a:solidFill>
                <a:latin typeface="Times New Roman Bold"/>
                <a:cs typeface="Times New Roman Bold"/>
              </a:rPr>
              <a:t>Ring 0 or Kernel: </a:t>
            </a:r>
            <a:r>
              <a:rPr lang="en-CA" sz="3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Can execute any CPU</a:t>
            </a:r>
          </a:p>
          <a:p>
            <a:pPr>
              <a:lnSpc>
                <a:spcPts val="2900"/>
              </a:lnSpc>
              <a:buNone/>
            </a:pPr>
            <a:r>
              <a:rPr lang="en-CA" sz="3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instruction and reference any memory</a:t>
            </a:r>
          </a:p>
          <a:p>
            <a:pPr>
              <a:lnSpc>
                <a:spcPts val="2900"/>
              </a:lnSpc>
              <a:buNone/>
            </a:pPr>
            <a:r>
              <a:rPr lang="en-CA" sz="3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address.</a:t>
            </a:r>
          </a:p>
          <a:p>
            <a:pPr>
              <a:lnSpc>
                <a:spcPts val="2900"/>
              </a:lnSpc>
              <a:buNone/>
            </a:pPr>
            <a:r>
              <a:rPr lang="en-CA" sz="3000" b="1" dirty="0" smtClean="0">
                <a:solidFill>
                  <a:srgbClr val="000000"/>
                </a:solidFill>
                <a:latin typeface="Times New Roman Bold"/>
                <a:cs typeface="Times New Roman Bold"/>
              </a:rPr>
              <a:t>Ring 3: </a:t>
            </a:r>
            <a:r>
              <a:rPr lang="en-CA" sz="3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access to hardware and</a:t>
            </a:r>
          </a:p>
          <a:p>
            <a:pPr>
              <a:lnSpc>
                <a:spcPts val="2900"/>
              </a:lnSpc>
              <a:buNone/>
            </a:pPr>
            <a:r>
              <a:rPr lang="en-CA" sz="3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memory reference needs to be arbitrated.</a:t>
            </a:r>
          </a:p>
          <a:p>
            <a:pPr>
              <a:lnSpc>
                <a:spcPts val="2800"/>
              </a:lnSpc>
              <a:buNone/>
            </a:pPr>
            <a:endParaRPr lang="en-CA" sz="3000" b="1" dirty="0" smtClean="0">
              <a:solidFill>
                <a:srgbClr val="000000"/>
              </a:solidFill>
              <a:latin typeface="Times New Roman Bold"/>
              <a:cs typeface="Times New Roman Bold"/>
            </a:endParaRPr>
          </a:p>
          <a:p>
            <a:pPr>
              <a:lnSpc>
                <a:spcPts val="2800"/>
              </a:lnSpc>
              <a:buNone/>
            </a:pPr>
            <a:r>
              <a:rPr lang="en-CA" sz="3000" b="1" dirty="0" smtClean="0">
                <a:solidFill>
                  <a:srgbClr val="000000"/>
                </a:solidFill>
                <a:latin typeface="Times New Roman Bold"/>
                <a:cs typeface="Times New Roman Bold"/>
              </a:rPr>
              <a:t>Hypervisor: </a:t>
            </a:r>
            <a:r>
              <a:rPr lang="en-CA" sz="3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handles the resource  </a:t>
            </a:r>
          </a:p>
          <a:p>
            <a:pPr>
              <a:lnSpc>
                <a:spcPts val="2800"/>
              </a:lnSpc>
              <a:buNone/>
            </a:pPr>
            <a:r>
              <a:rPr lang="en-CA" sz="3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and memory allocation for the </a:t>
            </a:r>
          </a:p>
          <a:p>
            <a:pPr>
              <a:lnSpc>
                <a:spcPts val="2800"/>
              </a:lnSpc>
              <a:buNone/>
            </a:pPr>
            <a:r>
              <a:rPr lang="en-CA" sz="3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virtual machines</a:t>
            </a:r>
          </a:p>
          <a:p>
            <a:pPr>
              <a:lnSpc>
                <a:spcPts val="2900"/>
              </a:lnSpc>
              <a:buNone/>
            </a:pPr>
            <a:endParaRPr lang="en-CA" sz="3000" b="1" dirty="0" smtClean="0">
              <a:solidFill>
                <a:srgbClr val="000000"/>
              </a:solidFill>
              <a:latin typeface="Times New Roman Bold"/>
              <a:cs typeface="Times New Roman Bold"/>
            </a:endParaRPr>
          </a:p>
          <a:p>
            <a:pPr>
              <a:lnSpc>
                <a:spcPts val="2900"/>
              </a:lnSpc>
              <a:buNone/>
            </a:pPr>
            <a:r>
              <a:rPr lang="en-CA" sz="3000" b="1" dirty="0" smtClean="0">
                <a:solidFill>
                  <a:srgbClr val="000000"/>
                </a:solidFill>
                <a:latin typeface="Times New Roman Bold"/>
                <a:cs typeface="Times New Roman Bold"/>
              </a:rPr>
              <a:t>Guest’s kernels: </a:t>
            </a:r>
            <a:r>
              <a:rPr lang="en-CA" sz="3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run in outer rings </a:t>
            </a:r>
          </a:p>
          <a:p>
            <a:pPr>
              <a:lnSpc>
                <a:spcPts val="2900"/>
              </a:lnSpc>
              <a:buNone/>
            </a:pPr>
            <a:r>
              <a:rPr lang="en-CA" sz="3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but they might be written to run in Ring 0</a:t>
            </a:r>
          </a:p>
        </p:txBody>
      </p:sp>
      <p:pic>
        <p:nvPicPr>
          <p:cNvPr id="5" name="Picture 4" descr="protection ring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282804" y="2338090"/>
            <a:ext cx="4410596" cy="3600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808349" y="5325664"/>
            <a:ext cx="19656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X86 Priority modes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8659068" y="3957512"/>
            <a:ext cx="648072" cy="136815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8484313" y="4821608"/>
            <a:ext cx="648072" cy="50405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501900" y="2311400"/>
            <a:ext cx="81915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000000"/>
                </a:solidFill>
                <a:latin typeface="Arial"/>
                <a:cs typeface="Arial"/>
              </a:rPr>
              <a:t>Virtualization Techniques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19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1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dirty="0" smtClean="0">
                <a:solidFill>
                  <a:srgbClr val="659900"/>
                </a:solidFill>
                <a:latin typeface="Arial"/>
                <a:cs typeface="Arial"/>
              </a:rPr>
              <a:t>Virtualization Techniques</a:t>
            </a:r>
          </a:p>
          <a:p>
            <a:pPr>
              <a:lnSpc>
                <a:spcPts val="4600"/>
              </a:lnSpc>
            </a:pPr>
            <a:endParaRPr lang="en-CA" sz="40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76300" y="1689100"/>
            <a:ext cx="2571217" cy="718145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36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3600" b="1" dirty="0" smtClean="0">
                <a:solidFill>
                  <a:srgbClr val="000000"/>
                </a:solidFill>
                <a:latin typeface="Arial Bold"/>
                <a:cs typeface="Arial Bold"/>
              </a:rPr>
              <a:t> Emulation</a:t>
            </a:r>
          </a:p>
          <a:p>
            <a:pPr>
              <a:lnSpc>
                <a:spcPts val="2760"/>
              </a:lnSpc>
            </a:pPr>
            <a:endParaRPr lang="en-CA" sz="3600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76300" y="2311400"/>
            <a:ext cx="4178708" cy="718145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36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3600" b="1" dirty="0" smtClean="0">
                <a:solidFill>
                  <a:srgbClr val="000000"/>
                </a:solidFill>
                <a:latin typeface="Arial Bold"/>
                <a:cs typeface="Arial Bold"/>
              </a:rPr>
              <a:t> Full Virtualization</a:t>
            </a:r>
          </a:p>
          <a:p>
            <a:pPr>
              <a:lnSpc>
                <a:spcPts val="2760"/>
              </a:lnSpc>
            </a:pPr>
            <a:endParaRPr lang="en-CA" sz="3600" dirty="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76300" y="2705100"/>
            <a:ext cx="5161669" cy="1885131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900"/>
              </a:lnSpc>
            </a:pPr>
            <a:r>
              <a:rPr lang="en-CA" sz="36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3600" b="1" dirty="0" smtClean="0">
                <a:solidFill>
                  <a:srgbClr val="000000"/>
                </a:solidFill>
                <a:latin typeface="Arial Bold"/>
                <a:cs typeface="Arial Bold"/>
              </a:rPr>
              <a:t> OS-level virtualization</a:t>
            </a:r>
            <a:r>
              <a:rPr lang="en-CA" sz="3600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3600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36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3600" b="1" dirty="0" smtClean="0">
                <a:solidFill>
                  <a:srgbClr val="000000"/>
                </a:solidFill>
                <a:latin typeface="Arial Bold"/>
                <a:cs typeface="Arial Bold"/>
              </a:rPr>
              <a:t> Para virtualization</a:t>
            </a:r>
          </a:p>
          <a:p>
            <a:pPr>
              <a:lnSpc>
                <a:spcPts val="4900"/>
              </a:lnSpc>
            </a:pPr>
            <a:endParaRPr lang="en-CA" sz="3600" dirty="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20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4590231"/>
            <a:ext cx="106032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Host OS</a:t>
            </a:r>
            <a:r>
              <a:rPr lang="en-US" sz="3200" dirty="0" smtClean="0"/>
              <a:t>:  The actual computer with an OS(physical computer)</a:t>
            </a:r>
          </a:p>
          <a:p>
            <a:r>
              <a:rPr lang="en-US" sz="3200" dirty="0" smtClean="0">
                <a:solidFill>
                  <a:srgbClr val="FF0000"/>
                </a:solidFill>
              </a:rPr>
              <a:t>Guest OS</a:t>
            </a:r>
            <a:r>
              <a:rPr lang="en-US" sz="3200" dirty="0" smtClean="0"/>
              <a:t>: An OS  sitting in an actual computer (logical computer)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6200"/>
            <a:ext cx="10693400" cy="7556500"/>
          </a:xfrm>
          <a:prstGeom prst="rect">
            <a:avLst/>
          </a:prstGeom>
        </p:spPr>
      </p:pic>
      <p:sp>
        <p:nvSpPr>
          <p:cNvPr id="14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Emulation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76300" y="1546002"/>
            <a:ext cx="98171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Concept: 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VM Emulates/simulates complete hardware.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46200" y="2082800"/>
            <a:ext cx="93472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999900"/>
                </a:solidFill>
                <a:latin typeface="Wingdings"/>
                <a:cs typeface="Wingdings"/>
              </a:rPr>
              <a:t></a:t>
            </a:r>
            <a:r>
              <a:rPr lang="en-CA" sz="2400" smtClean="0">
                <a:solidFill>
                  <a:srgbClr val="000000"/>
                </a:solidFill>
                <a:latin typeface="Arial"/>
                <a:cs typeface="Arial"/>
              </a:rPr>
              <a:t> Unmodified guest OS for a different PC can be run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346200" y="2626122"/>
            <a:ext cx="9404049" cy="1333698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600"/>
              </a:lnSpc>
              <a:buFont typeface="Wingdings"/>
              <a:buChar char="§"/>
            </a:pP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It is possible to emulate an architecture in a completely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different one</a:t>
            </a:r>
          </a:p>
          <a:p>
            <a:pPr>
              <a:lnSpc>
                <a:spcPts val="2600"/>
              </a:lnSpc>
            </a:pPr>
            <a:endParaRPr lang="en-CA" sz="2400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ts val="2600"/>
              </a:lnSpc>
              <a:buFont typeface="Wingdings"/>
              <a:buChar char="§"/>
            </a:pPr>
            <a:r>
              <a:rPr lang="en-CA" sz="2400" dirty="0" smtClean="0">
                <a:solidFill>
                  <a:srgbClr val="00B050"/>
                </a:solidFill>
                <a:latin typeface="Arial"/>
                <a:cs typeface="Arial"/>
              </a:rPr>
              <a:t>It makes a fake hardware environment for the VM, like Nintendo 64</a:t>
            </a:r>
          </a:p>
          <a:p>
            <a:pPr>
              <a:lnSpc>
                <a:spcPts val="26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62587" y="3889635"/>
            <a:ext cx="98171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What runs where?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050212" y="4346835"/>
            <a:ext cx="2547172" cy="56425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CA" sz="1997" dirty="0" smtClean="0">
                <a:solidFill>
                  <a:srgbClr val="999900"/>
                </a:solidFill>
                <a:latin typeface="Wingdings"/>
                <a:cs typeface="Wingdings"/>
              </a:rPr>
              <a:t></a:t>
            </a:r>
            <a:r>
              <a:rPr lang="en-CA" sz="1997" dirty="0" smtClean="0">
                <a:solidFill>
                  <a:srgbClr val="000000"/>
                </a:solidFill>
                <a:latin typeface="Arial"/>
                <a:cs typeface="Arial"/>
              </a:rPr>
              <a:t> Ring 0: runs the host</a:t>
            </a:r>
          </a:p>
          <a:p>
            <a:pPr>
              <a:lnSpc>
                <a:spcPts val="2200"/>
              </a:lnSpc>
            </a:pPr>
            <a:endParaRPr lang="en-CA" sz="1997" dirty="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141656" y="4844529"/>
            <a:ext cx="5063887" cy="589905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dirty="0" smtClean="0">
                <a:solidFill>
                  <a:srgbClr val="999900"/>
                </a:solidFill>
                <a:latin typeface="Wingdings"/>
                <a:cs typeface="Wingdings"/>
              </a:rPr>
              <a:t></a:t>
            </a:r>
            <a:r>
              <a:rPr lang="en-CA" sz="1997" dirty="0" smtClean="0">
                <a:solidFill>
                  <a:srgbClr val="000000"/>
                </a:solidFill>
                <a:latin typeface="Arial"/>
                <a:cs typeface="Arial"/>
              </a:rPr>
              <a:t> Ring 3: runs the guest OS (as applications)</a:t>
            </a:r>
          </a:p>
          <a:p>
            <a:pPr>
              <a:lnSpc>
                <a:spcPts val="2300"/>
              </a:lnSpc>
            </a:pPr>
            <a:endParaRPr lang="en-CA" sz="1997" dirty="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81394" y="5378922"/>
            <a:ext cx="6924011" cy="1809278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900"/>
              </a:lnSpc>
            </a:pPr>
            <a:r>
              <a:rPr lang="en-CA" sz="24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Cons: 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Very slow because of not native execution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Examples: </a:t>
            </a:r>
            <a:r>
              <a:rPr lang="en-CA" sz="2400" dirty="0" err="1" smtClean="0">
                <a:solidFill>
                  <a:srgbClr val="FF0000"/>
                </a:solidFill>
                <a:latin typeface="Arial"/>
                <a:cs typeface="Arial"/>
              </a:rPr>
              <a:t>Bochs</a:t>
            </a: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, Virtual PC for Mac, QEMU</a:t>
            </a:r>
          </a:p>
          <a:p>
            <a:pPr>
              <a:lnSpc>
                <a:spcPts val="49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21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148" y="0"/>
            <a:ext cx="6629400" cy="76431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Emulator benefit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53914"/>
            <a:ext cx="10693400" cy="6802586"/>
          </a:xfrm>
        </p:spPr>
        <p:txBody>
          <a:bodyPr>
            <a:normAutofit/>
          </a:bodyPr>
          <a:lstStyle/>
          <a:p>
            <a:r>
              <a:rPr lang="en-US" dirty="0" smtClean="0"/>
              <a:t>Emulators maintain the original look, feel, and behavior of the digital object</a:t>
            </a:r>
          </a:p>
          <a:p>
            <a:r>
              <a:rPr lang="en-US" dirty="0" smtClean="0"/>
              <a:t>Despite the original cost of developing an emulator, it may cost efficient solution over time.</a:t>
            </a:r>
          </a:p>
          <a:p>
            <a:r>
              <a:rPr lang="en-US" dirty="0" smtClean="0"/>
              <a:t>Reduces </a:t>
            </a:r>
            <a:r>
              <a:rPr lang="en-US" dirty="0" smtClean="0">
                <a:hlinkClick r:id="rId2" action="ppaction://hlinkfile" tooltip="Wage labour"/>
              </a:rPr>
              <a:t>labor</a:t>
            </a:r>
            <a:r>
              <a:rPr lang="en-US" dirty="0" smtClean="0"/>
              <a:t> hours. Like data migration </a:t>
            </a:r>
          </a:p>
          <a:p>
            <a:r>
              <a:rPr lang="en-US" dirty="0" smtClean="0"/>
              <a:t>Emulators allow video games exclusive to one system to be played on another. For example, a </a:t>
            </a:r>
            <a:r>
              <a:rPr lang="en-US" dirty="0" smtClean="0">
                <a:hlinkClick r:id="rId3" action="ppaction://hlinkfile" tooltip="PlayStation 2"/>
              </a:rPr>
              <a:t>PlayStation 2</a:t>
            </a:r>
            <a:r>
              <a:rPr lang="en-US" dirty="0" smtClean="0"/>
              <a:t> exclusive </a:t>
            </a:r>
            <a:r>
              <a:rPr lang="en-US" dirty="0" smtClean="0">
                <a:hlinkClick r:id="rId4" action="ppaction://hlinkfile" tooltip="Video game"/>
              </a:rPr>
              <a:t>video game</a:t>
            </a:r>
            <a:r>
              <a:rPr lang="en-US" dirty="0" smtClean="0"/>
              <a:t> could (in theory) be played on a </a:t>
            </a:r>
            <a:r>
              <a:rPr lang="en-US" dirty="0" smtClean="0">
                <a:hlinkClick r:id="rId5" action="ppaction://hlinkfile" tooltip="Personal computer"/>
              </a:rPr>
              <a:t>PC</a:t>
            </a:r>
            <a:r>
              <a:rPr lang="en-US" dirty="0" smtClean="0"/>
              <a:t> or </a:t>
            </a:r>
            <a:r>
              <a:rPr lang="en-US" dirty="0" smtClean="0">
                <a:hlinkClick r:id="rId6" action="ppaction://hlinkfile" tooltip="Xbox 360"/>
              </a:rPr>
              <a:t>Xbox 360</a:t>
            </a:r>
            <a:r>
              <a:rPr lang="en-US" dirty="0" smtClean="0"/>
              <a:t> using an emulator.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326206"/>
            <a:ext cx="10693400" cy="7556500"/>
          </a:xfrm>
          <a:prstGeom prst="rect">
            <a:avLst/>
          </a:prstGeom>
        </p:spPr>
      </p:pic>
      <p:sp>
        <p:nvSpPr>
          <p:cNvPr id="14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177850"/>
            <a:ext cx="6617816" cy="117981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dirty="0" smtClean="0">
                <a:solidFill>
                  <a:srgbClr val="659900"/>
                </a:solidFill>
                <a:latin typeface="Arial"/>
                <a:cs typeface="Arial"/>
              </a:rPr>
              <a:t>Full Virtualization:</a:t>
            </a:r>
            <a:endParaRPr lang="en-CA" sz="1000" dirty="0" smtClean="0">
              <a:solidFill>
                <a:srgbClr val="659900"/>
              </a:solidFill>
              <a:latin typeface="Arial"/>
              <a:cs typeface="Arial"/>
            </a:endParaRPr>
          </a:p>
          <a:p>
            <a:pPr>
              <a:lnSpc>
                <a:spcPts val="4600"/>
              </a:lnSpc>
            </a:pPr>
            <a:endParaRPr lang="en-CA" sz="40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2164" y="753914"/>
            <a:ext cx="6624736" cy="100027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600"/>
              </a:lnSpc>
              <a:tabLst>
                <a:tab pos="330200" algn="l"/>
              </a:tabLst>
            </a:pPr>
            <a:r>
              <a:rPr lang="en-CA" sz="24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Concept: 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The host OS </a:t>
            </a: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emulates a hardware 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	layer for each guest OS</a:t>
            </a:r>
          </a:p>
          <a:p>
            <a:pPr>
              <a:lnSpc>
                <a:spcPts val="26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47456" y="1906042"/>
            <a:ext cx="4176464" cy="71814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What runs where?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8668" y="2483771"/>
            <a:ext cx="6048672" cy="117981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dirty="0" smtClean="0">
                <a:solidFill>
                  <a:srgbClr val="999900"/>
                </a:solidFill>
                <a:latin typeface="Wingdings"/>
                <a:cs typeface="Wingdings"/>
              </a:rPr>
              <a:t></a:t>
            </a:r>
            <a:r>
              <a:rPr lang="en-CA" sz="1997" dirty="0" smtClean="0">
                <a:solidFill>
                  <a:srgbClr val="000000"/>
                </a:solidFill>
                <a:latin typeface="Arial"/>
                <a:cs typeface="Arial"/>
              </a:rPr>
              <a:t>  Ring 0: run the guest OS privileged operations</a:t>
            </a:r>
          </a:p>
          <a:p>
            <a:pPr>
              <a:lnSpc>
                <a:spcPts val="2300"/>
              </a:lnSpc>
            </a:pPr>
            <a:endParaRPr lang="en-CA" sz="1997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ts val="2300"/>
              </a:lnSpc>
              <a:buFont typeface="Wingdings" pitchFamily="2" charset="2"/>
              <a:buChar char="§"/>
            </a:pPr>
            <a:r>
              <a:rPr lang="en-CA" sz="1997" dirty="0" smtClean="0">
                <a:solidFill>
                  <a:srgbClr val="000000"/>
                </a:solidFill>
                <a:latin typeface="Arial"/>
                <a:cs typeface="Arial"/>
              </a:rPr>
              <a:t>Hypervisor provides CPU emulation to handle it</a:t>
            </a:r>
          </a:p>
          <a:p>
            <a:pPr>
              <a:lnSpc>
                <a:spcPts val="2300"/>
              </a:lnSpc>
            </a:pPr>
            <a:endParaRPr lang="en-CA" sz="1997" dirty="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13506" y="3567539"/>
            <a:ext cx="6299994" cy="1885131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900"/>
              </a:lnSpc>
            </a:pPr>
            <a:r>
              <a:rPr lang="en-CA" sz="24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Pros: </a:t>
            </a:r>
            <a:r>
              <a:rPr lang="en-CA" sz="2000" dirty="0" smtClean="0">
                <a:solidFill>
                  <a:srgbClr val="000000"/>
                </a:solidFill>
                <a:latin typeface="Arial"/>
                <a:cs typeface="Arial"/>
              </a:rPr>
              <a:t>Stability, guest OS doesn’t need </a:t>
            </a:r>
            <a:r>
              <a:rPr lang="en-CA" sz="2000" dirty="0" smtClean="0">
                <a:solidFill>
                  <a:srgbClr val="FF0000"/>
                </a:solidFill>
                <a:latin typeface="Arial"/>
                <a:cs typeface="Arial"/>
              </a:rPr>
              <a:t>modifications</a:t>
            </a:r>
            <a:r>
              <a:rPr lang="en-CA" sz="2400" dirty="0" smtClean="0">
                <a:solidFill>
                  <a:srgbClr val="FF0000"/>
                </a:solidFill>
                <a:latin typeface="Times New Roman"/>
              </a:rPr>
              <a:t/>
            </a:r>
            <a:br>
              <a:rPr lang="en-CA" sz="2400" dirty="0" smtClean="0">
                <a:solidFill>
                  <a:srgbClr val="FF0000"/>
                </a:solidFill>
                <a:latin typeface="Times New Roman"/>
              </a:rPr>
            </a:br>
            <a:r>
              <a:rPr lang="en-CA" sz="24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Cons: </a:t>
            </a:r>
            <a:r>
              <a:rPr lang="en-CA" sz="2000" dirty="0" smtClean="0">
                <a:solidFill>
                  <a:srgbClr val="000000"/>
                </a:solidFill>
                <a:latin typeface="Arial"/>
                <a:cs typeface="Arial"/>
              </a:rPr>
              <a:t>System Resources, time performance</a:t>
            </a:r>
          </a:p>
          <a:p>
            <a:pPr>
              <a:lnSpc>
                <a:spcPts val="49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9211" y="4964988"/>
            <a:ext cx="6727649" cy="1077218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marL="342900" indent="-342900">
              <a:lnSpc>
                <a:spcPts val="2760"/>
              </a:lnSpc>
              <a:buFont typeface="Wingdings"/>
              <a:buChar char="§"/>
            </a:pP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Examples: </a:t>
            </a:r>
          </a:p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IBM’s VM family, </a:t>
            </a:r>
            <a:r>
              <a:rPr lang="en-CA" sz="2400" dirty="0" err="1" smtClean="0">
                <a:solidFill>
                  <a:srgbClr val="FF0000"/>
                </a:solidFill>
                <a:latin typeface="Arial"/>
                <a:cs typeface="Arial"/>
              </a:rPr>
              <a:t>VMWare</a:t>
            </a: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 Workstation,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…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22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pic>
        <p:nvPicPr>
          <p:cNvPr id="16" name="Picture 15" descr="vbasics9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98828" y="1041946"/>
            <a:ext cx="4194572" cy="4464496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34132" y="5938490"/>
            <a:ext cx="95050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Full virtualization is used to simulate a complete hardware environment, or virtual machine, in which an unmodified guest operating system (using the same instruction set as the host machine) executes in complete isolation</a:t>
            </a:r>
            <a:r>
              <a:rPr lang="en-US" sz="2400" dirty="0" smtClean="0">
                <a:solidFill>
                  <a:srgbClr val="FF0000"/>
                </a:solidFill>
              </a:rPr>
              <a:t>.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77850"/>
            <a:ext cx="10459268" cy="7304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Difference between Emulator and Virtualization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041946"/>
            <a:ext cx="3254596" cy="893297"/>
          </a:xfrm>
        </p:spPr>
        <p:txBody>
          <a:bodyPr/>
          <a:lstStyle/>
          <a:p>
            <a:r>
              <a:rPr lang="en-US" dirty="0" smtClean="0"/>
              <a:t>Emulator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0" y="2039331"/>
            <a:ext cx="5130676" cy="551716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Emulates hardware only </a:t>
            </a:r>
          </a:p>
          <a:p>
            <a:r>
              <a:rPr lang="en-US" sz="3200" dirty="0" smtClean="0"/>
              <a:t>Very slow </a:t>
            </a:r>
          </a:p>
          <a:p>
            <a:r>
              <a:rPr lang="en-US" sz="3200" dirty="0" smtClean="0"/>
              <a:t>Needs power full hardware</a:t>
            </a:r>
            <a:endParaRPr lang="en-US" sz="32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54812" y="1041946"/>
            <a:ext cx="3255874" cy="893297"/>
          </a:xfrm>
        </p:spPr>
        <p:txBody>
          <a:bodyPr/>
          <a:lstStyle/>
          <a:p>
            <a:r>
              <a:rPr lang="en-US" dirty="0" smtClean="0"/>
              <a:t>Virtualization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0636" y="2039331"/>
            <a:ext cx="5922764" cy="551716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Copies hardware and software </a:t>
            </a:r>
          </a:p>
          <a:p>
            <a:r>
              <a:rPr lang="en-US" sz="3200" dirty="0" smtClean="0"/>
              <a:t>Very fast </a:t>
            </a:r>
          </a:p>
          <a:p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3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698628" y="249858"/>
            <a:ext cx="4025717" cy="1769715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3200" dirty="0" smtClean="0">
                <a:solidFill>
                  <a:srgbClr val="659900"/>
                </a:solidFill>
                <a:latin typeface="Arial"/>
                <a:cs typeface="Arial"/>
              </a:rPr>
              <a:t>OS-level Virtualization</a:t>
            </a:r>
          </a:p>
          <a:p>
            <a:pPr>
              <a:lnSpc>
                <a:spcPts val="4600"/>
              </a:lnSpc>
            </a:pPr>
            <a:endParaRPr lang="en-CA" sz="4002" dirty="0" smtClean="0">
              <a:solidFill>
                <a:srgbClr val="659900"/>
              </a:solidFill>
              <a:latin typeface="Arial"/>
              <a:cs typeface="Arial"/>
            </a:endParaRPr>
          </a:p>
          <a:p>
            <a:pPr>
              <a:lnSpc>
                <a:spcPts val="4600"/>
              </a:lnSpc>
            </a:pPr>
            <a:endParaRPr lang="en-CA" sz="40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0" y="2338090"/>
            <a:ext cx="10693400" cy="100027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600"/>
              </a:lnSpc>
              <a:tabLst>
                <a:tab pos="330200" algn="l"/>
              </a:tabLst>
            </a:pPr>
            <a:r>
              <a:rPr lang="en-CA" sz="2400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dirty="0" smtClean="0">
                <a:solidFill>
                  <a:srgbClr val="000000"/>
                </a:solidFill>
                <a:latin typeface="Arial Bold"/>
                <a:cs typeface="Arial Bold"/>
              </a:rPr>
              <a:t> Concept: 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Same OS for host and guests and only isolation in the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user land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(</a:t>
            </a:r>
            <a:r>
              <a:rPr lang="en-US" sz="2200" dirty="0" smtClean="0"/>
              <a:t>operating system software that does not belong in the kernel/ring 0</a:t>
            </a:r>
            <a:r>
              <a:rPr lang="en-US" sz="2400" dirty="0" smtClean="0"/>
              <a:t>)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.</a:t>
            </a:r>
          </a:p>
          <a:p>
            <a:pPr>
              <a:lnSpc>
                <a:spcPts val="26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0" y="3274194"/>
            <a:ext cx="10693400" cy="166712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If you run `</a:t>
            </a:r>
            <a:r>
              <a:rPr lang="en-CA" sz="2400" dirty="0" err="1" smtClean="0">
                <a:solidFill>
                  <a:srgbClr val="000000"/>
                </a:solidFill>
                <a:latin typeface="Arial"/>
                <a:cs typeface="Arial"/>
              </a:rPr>
              <a:t>ps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aux` in the host, you will see all guest</a:t>
            </a:r>
            <a:r>
              <a:rPr lang="en-CA" sz="2400" dirty="0" smtClean="0">
                <a:solidFill>
                  <a:srgbClr val="000000"/>
                </a:solidFill>
                <a:latin typeface="Times New Roman"/>
              </a:rPr>
              <a:t> 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processes</a:t>
            </a:r>
          </a:p>
          <a:p>
            <a:pPr>
              <a:lnSpc>
                <a:spcPts val="2600"/>
              </a:lnSpc>
            </a:pPr>
            <a:endParaRPr lang="en-CA" sz="2400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ts val="2600"/>
              </a:lnSpc>
            </a:pPr>
            <a:r>
              <a:rPr lang="en-CA" sz="2400" dirty="0" smtClean="0">
                <a:solidFill>
                  <a:srgbClr val="FF0000"/>
                </a:solidFill>
                <a:latin typeface="Arial"/>
                <a:cs typeface="Arial"/>
              </a:rPr>
              <a:t>Ps aux 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= process status in Unix (similar function as a task manager in Windows)</a:t>
            </a:r>
          </a:p>
          <a:p>
            <a:pPr>
              <a:lnSpc>
                <a:spcPts val="260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23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4786362"/>
            <a:ext cx="10693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60"/>
              </a:lnSpc>
              <a:buFont typeface="Arial" pitchFamily="34" charset="0"/>
              <a:buChar char="•"/>
            </a:pPr>
            <a:r>
              <a:rPr lang="en-CA" sz="2800" b="1" dirty="0" smtClean="0">
                <a:solidFill>
                  <a:srgbClr val="000000"/>
                </a:solidFill>
                <a:latin typeface="Arial Bold"/>
                <a:cs typeface="Arial Bold"/>
              </a:rPr>
              <a:t>What runs where?</a:t>
            </a:r>
          </a:p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Ring 0: run the OS (same for all)</a:t>
            </a:r>
          </a:p>
          <a:p>
            <a:pPr>
              <a:lnSpc>
                <a:spcPts val="2760"/>
              </a:lnSpc>
              <a:buFont typeface="Arial" pitchFamily="34" charset="0"/>
              <a:buChar char="•"/>
            </a:pPr>
            <a:r>
              <a:rPr lang="en-CA" sz="2800" b="1" dirty="0" smtClean="0">
                <a:solidFill>
                  <a:srgbClr val="000000"/>
                </a:solidFill>
                <a:latin typeface="Arial Bold"/>
                <a:cs typeface="Arial Bold"/>
              </a:rPr>
              <a:t>Pros: </a:t>
            </a:r>
            <a:r>
              <a:rPr lang="en-CA" sz="2800" dirty="0" smtClean="0">
                <a:solidFill>
                  <a:srgbClr val="000000"/>
                </a:solidFill>
                <a:latin typeface="Arial"/>
                <a:cs typeface="Arial"/>
              </a:rPr>
              <a:t>Low overhead, highest performance</a:t>
            </a:r>
            <a:endParaRPr lang="en-CA" sz="2800" dirty="0" smtClean="0">
              <a:solidFill>
                <a:srgbClr val="000000"/>
              </a:solidFill>
              <a:latin typeface="Times New Roman"/>
            </a:endParaRPr>
          </a:p>
          <a:p>
            <a:pPr>
              <a:lnSpc>
                <a:spcPts val="2760"/>
              </a:lnSpc>
              <a:buFont typeface="Arial" pitchFamily="34" charset="0"/>
              <a:buChar char="•"/>
            </a:pPr>
            <a:r>
              <a:rPr lang="en-CA" sz="2800" b="1" dirty="0" smtClean="0">
                <a:solidFill>
                  <a:srgbClr val="000000"/>
                </a:solidFill>
                <a:latin typeface="Arial Bold"/>
                <a:cs typeface="Arial Bold"/>
              </a:rPr>
              <a:t>Cons: </a:t>
            </a:r>
            <a:r>
              <a:rPr lang="en-CA" sz="2800" dirty="0" smtClean="0">
                <a:solidFill>
                  <a:srgbClr val="000000"/>
                </a:solidFill>
                <a:latin typeface="Arial"/>
                <a:cs typeface="Arial"/>
              </a:rPr>
              <a:t>Isolation, stability</a:t>
            </a:r>
          </a:p>
          <a:p>
            <a:pPr>
              <a:lnSpc>
                <a:spcPts val="2760"/>
              </a:lnSpc>
              <a:buFont typeface="Arial" pitchFamily="34" charset="0"/>
              <a:buChar char="•"/>
            </a:pPr>
            <a:endParaRPr lang="en-CA" sz="2800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ts val="2760"/>
              </a:lnSpc>
            </a:pPr>
            <a:r>
              <a:rPr lang="en-CA" sz="2800" b="1" dirty="0" smtClean="0">
                <a:solidFill>
                  <a:srgbClr val="000000"/>
                </a:solidFill>
                <a:latin typeface="Arial Bold"/>
                <a:cs typeface="Arial Bold"/>
              </a:rPr>
              <a:t>Examples: </a:t>
            </a:r>
            <a:r>
              <a:rPr lang="en-CA" sz="2800" dirty="0" smtClean="0">
                <a:solidFill>
                  <a:srgbClr val="FF0000"/>
                </a:solidFill>
                <a:latin typeface="Arial"/>
                <a:cs typeface="Arial"/>
              </a:rPr>
              <a:t>FreeBSD Jails, Solaris Containers, </a:t>
            </a:r>
            <a:r>
              <a:rPr lang="en-CA" sz="2800" dirty="0" err="1" smtClean="0">
                <a:solidFill>
                  <a:srgbClr val="FF0000"/>
                </a:solidFill>
                <a:latin typeface="Arial"/>
                <a:cs typeface="Arial"/>
              </a:rPr>
              <a:t>Virtuzzo</a:t>
            </a:r>
            <a:r>
              <a:rPr lang="en-CA" sz="2800" dirty="0" smtClean="0">
                <a:solidFill>
                  <a:srgbClr val="FF0000"/>
                </a:solidFill>
                <a:latin typeface="Arial"/>
                <a:cs typeface="Arial"/>
              </a:rPr>
              <a:t>/</a:t>
            </a:r>
            <a:r>
              <a:rPr lang="en-CA" sz="2800" dirty="0" err="1" smtClean="0">
                <a:solidFill>
                  <a:srgbClr val="FF0000"/>
                </a:solidFill>
                <a:latin typeface="Arial"/>
                <a:cs typeface="Arial"/>
              </a:rPr>
              <a:t>OpenVZ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66180" y="753914"/>
            <a:ext cx="96490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The </a:t>
            </a:r>
            <a:r>
              <a:rPr lang="en-US" sz="2400" dirty="0" smtClean="0">
                <a:hlinkClick r:id="rId3" action="ppaction://hlinkfile"/>
              </a:rPr>
              <a:t>physical</a:t>
            </a:r>
            <a:r>
              <a:rPr lang="en-US" sz="2400" dirty="0" smtClean="0"/>
              <a:t> </a:t>
            </a:r>
            <a:r>
              <a:rPr lang="en-US" sz="2400" dirty="0" smtClean="0">
                <a:hlinkClick r:id="rId4" action="ppaction://hlinkfile"/>
              </a:rPr>
              <a:t>server</a:t>
            </a:r>
            <a:r>
              <a:rPr lang="en-US" sz="2400" dirty="0" smtClean="0"/>
              <a:t> and single instance of the operating system is </a:t>
            </a:r>
            <a:r>
              <a:rPr lang="en-US" sz="2400" dirty="0" smtClean="0">
                <a:hlinkClick r:id="rId5" action="ppaction://hlinkfile"/>
              </a:rPr>
              <a:t>virtualized</a:t>
            </a:r>
            <a:r>
              <a:rPr lang="en-US" sz="2400" dirty="0" smtClean="0"/>
              <a:t> into multiple isolated </a:t>
            </a:r>
            <a:r>
              <a:rPr lang="en-US" sz="2400" dirty="0" smtClean="0">
                <a:hlinkClick r:id="rId6" action="ppaction://hlinkfile"/>
              </a:rPr>
              <a:t>partitions</a:t>
            </a:r>
            <a:r>
              <a:rPr lang="en-US" sz="2400" dirty="0" smtClean="0"/>
              <a:t>, where each partition replicates a real server</a:t>
            </a:r>
            <a:r>
              <a:rPr lang="en-US" sz="2400" dirty="0" smtClean="0">
                <a:solidFill>
                  <a:srgbClr val="FF0000"/>
                </a:solidFill>
              </a:rPr>
              <a:t>. The OS </a:t>
            </a:r>
            <a:r>
              <a:rPr lang="en-US" sz="2400" dirty="0" smtClean="0">
                <a:solidFill>
                  <a:srgbClr val="FF0000"/>
                </a:solidFill>
                <a:hlinkClick r:id="rId7" action="ppaction://hlinkfile"/>
              </a:rPr>
              <a:t>kernel</a:t>
            </a:r>
            <a:r>
              <a:rPr lang="en-US" sz="2400" dirty="0" smtClean="0">
                <a:solidFill>
                  <a:srgbClr val="FF0000"/>
                </a:solidFill>
              </a:rPr>
              <a:t> will run a single operating system and provide that operating system functionality to each of the partitions.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4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321866"/>
            <a:ext cx="4736874" cy="117981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dirty="0" smtClean="0">
                <a:solidFill>
                  <a:srgbClr val="659900"/>
                </a:solidFill>
                <a:latin typeface="Arial"/>
                <a:cs typeface="Arial"/>
              </a:rPr>
              <a:t>Para-virtualization (I)</a:t>
            </a:r>
          </a:p>
          <a:p>
            <a:pPr>
              <a:lnSpc>
                <a:spcPts val="4600"/>
              </a:lnSpc>
            </a:pPr>
            <a:endParaRPr lang="en-CA" sz="40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52500" y="1473200"/>
            <a:ext cx="97409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CA" sz="2802" dirty="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812" b="1" dirty="0" smtClean="0">
                <a:solidFill>
                  <a:srgbClr val="000000"/>
                </a:solidFill>
                <a:latin typeface="Arial Bold"/>
                <a:cs typeface="Arial Bold"/>
              </a:rPr>
              <a:t> Concept: 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The hypervisor, interfaces the hardware</a:t>
            </a:r>
            <a:r>
              <a:rPr lang="en-CA" sz="2802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802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to all OS’s (host and guest)</a:t>
            </a:r>
          </a:p>
          <a:p>
            <a:pPr>
              <a:lnSpc>
                <a:spcPts val="3000"/>
              </a:lnSpc>
            </a:pP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422400" y="2298700"/>
            <a:ext cx="7322517" cy="820738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dirty="0" smtClean="0">
                <a:solidFill>
                  <a:srgbClr val="999900"/>
                </a:solidFill>
                <a:latin typeface="Arial"/>
                <a:cs typeface="Arial"/>
              </a:rPr>
              <a:t>•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CA" sz="2802" dirty="0" smtClean="0">
                <a:solidFill>
                  <a:srgbClr val="00B0F0"/>
                </a:solidFill>
                <a:latin typeface="Arial"/>
                <a:cs typeface="Arial"/>
              </a:rPr>
              <a:t>Guests are modified to run on the hypervisor</a:t>
            </a:r>
          </a:p>
          <a:p>
            <a:pPr>
              <a:lnSpc>
                <a:spcPts val="3220"/>
              </a:lnSpc>
            </a:pP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930400" y="2705100"/>
            <a:ext cx="8763000" cy="800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CA" sz="2400" smtClean="0">
                <a:solidFill>
                  <a:srgbClr val="999900"/>
                </a:solidFill>
                <a:latin typeface="Wingdings"/>
                <a:cs typeface="Wingdings"/>
              </a:rPr>
              <a:t></a:t>
            </a:r>
            <a:r>
              <a:rPr lang="en-CA" sz="2400" smtClean="0">
                <a:solidFill>
                  <a:srgbClr val="000000"/>
                </a:solidFill>
                <a:latin typeface="Arial"/>
                <a:cs typeface="Arial"/>
              </a:rPr>
              <a:t> Replacement of privileged operations (ring0) with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Arial"/>
                <a:cs typeface="Arial"/>
              </a:rPr>
              <a:t>calls to the hypervisor</a:t>
            </a:r>
          </a:p>
          <a:p>
            <a:pPr>
              <a:lnSpc>
                <a:spcPts val="270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52500" y="3822700"/>
            <a:ext cx="9740900" cy="533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 What runs where?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930400" y="4241800"/>
            <a:ext cx="87630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590"/>
              </a:lnSpc>
            </a:pPr>
            <a:r>
              <a:rPr lang="en-CA" sz="2400" smtClean="0">
                <a:solidFill>
                  <a:srgbClr val="999900"/>
                </a:solidFill>
                <a:latin typeface="Wingdings"/>
                <a:cs typeface="Wingdings"/>
              </a:rPr>
              <a:t></a:t>
            </a:r>
            <a:r>
              <a:rPr lang="en-CA" sz="2400" smtClean="0">
                <a:solidFill>
                  <a:srgbClr val="000000"/>
                </a:solidFill>
                <a:latin typeface="Arial"/>
                <a:cs typeface="Arial"/>
              </a:rPr>
              <a:t> Ring 0: run an hypervisor</a:t>
            </a:r>
          </a:p>
          <a:p>
            <a:pPr>
              <a:lnSpc>
                <a:spcPts val="259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930400" y="4673600"/>
            <a:ext cx="87630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999900"/>
                </a:solidFill>
                <a:latin typeface="Wingdings"/>
                <a:cs typeface="Wingdings"/>
              </a:rPr>
              <a:t></a:t>
            </a:r>
            <a:r>
              <a:rPr lang="en-CA" sz="2400" smtClean="0">
                <a:solidFill>
                  <a:srgbClr val="000000"/>
                </a:solidFill>
                <a:latin typeface="Arial"/>
                <a:cs typeface="Arial"/>
              </a:rPr>
              <a:t> Ring 1: run the guest OS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930400" y="5130800"/>
            <a:ext cx="87630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dirty="0" smtClean="0">
                <a:solidFill>
                  <a:srgbClr val="999900"/>
                </a:solidFill>
                <a:latin typeface="Wingdings"/>
                <a:cs typeface="Wingdings"/>
              </a:rPr>
              <a:t></a:t>
            </a:r>
            <a:r>
              <a:rPr lang="en-CA" sz="2400" dirty="0" smtClean="0">
                <a:solidFill>
                  <a:srgbClr val="000000"/>
                </a:solidFill>
                <a:latin typeface="Arial"/>
                <a:cs typeface="Arial"/>
              </a:rPr>
              <a:t> Ring 3: run the applications</a:t>
            </a:r>
          </a:p>
          <a:p>
            <a:pPr>
              <a:lnSpc>
                <a:spcPts val="2760"/>
              </a:lnSpc>
            </a:pPr>
            <a:endParaRPr lang="en-CA" sz="2400" dirty="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24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5650458"/>
            <a:ext cx="1009922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</a:rPr>
              <a:t>In theory Para-virtualization (where the guest kernel knows that it’s running on a hypervisor, not “real” hardware) is faster than pure hardware virtualization.</a:t>
            </a:r>
            <a:endParaRPr lang="en-US" sz="2800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6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Paravirtualization (II)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638300" y="1308100"/>
            <a:ext cx="9055100" cy="533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smtClean="0">
                <a:solidFill>
                  <a:srgbClr val="659900"/>
                </a:solidFill>
                <a:latin typeface="Arial"/>
                <a:cs typeface="Arial"/>
              </a:rPr>
              <a:t>•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 Pros: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108200" y="1739900"/>
            <a:ext cx="8585200" cy="533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smtClean="0">
                <a:solidFill>
                  <a:srgbClr val="999900"/>
                </a:solidFill>
                <a:latin typeface="Arial"/>
                <a:cs typeface="Arial"/>
              </a:rPr>
              <a:t>-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 Stability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 is very good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8200" y="2222500"/>
            <a:ext cx="8585200" cy="850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CA" sz="2802" smtClean="0">
                <a:solidFill>
                  <a:srgbClr val="999900"/>
                </a:solidFill>
                <a:latin typeface="Arial"/>
                <a:cs typeface="Arial"/>
              </a:rPr>
              <a:t>-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 Performance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 is very good (nothing can beat</a:t>
            </a:r>
            <a:r>
              <a:rPr lang="en-CA" sz="2802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802" smtClean="0">
                <a:solidFill>
                  <a:srgbClr val="000000"/>
                </a:solidFill>
                <a:latin typeface="Times New Roman"/>
              </a:rPr>
            </a:b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OS-level virtualization in this matter)</a:t>
            </a:r>
          </a:p>
          <a:p>
            <a:pPr>
              <a:lnSpc>
                <a:spcPts val="270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108200" y="2933700"/>
            <a:ext cx="8585200" cy="533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smtClean="0">
                <a:solidFill>
                  <a:srgbClr val="999900"/>
                </a:solidFill>
                <a:latin typeface="Arial"/>
                <a:cs typeface="Arial"/>
              </a:rPr>
              <a:t>-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 Overhead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 is very 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low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38300" y="3619500"/>
            <a:ext cx="9055100" cy="533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smtClean="0">
                <a:solidFill>
                  <a:srgbClr val="659900"/>
                </a:solidFill>
                <a:latin typeface="Arial"/>
                <a:cs typeface="Arial"/>
              </a:rPr>
              <a:t>•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 Cons: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108200" y="4102100"/>
            <a:ext cx="8585200" cy="850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CA" sz="2802" dirty="0" smtClean="0">
                <a:solidFill>
                  <a:srgbClr val="999900"/>
                </a:solidFill>
                <a:latin typeface="Arial"/>
                <a:cs typeface="Arial"/>
              </a:rPr>
              <a:t>-</a:t>
            </a:r>
            <a:r>
              <a:rPr lang="en-CA" sz="2812" b="1" dirty="0" smtClean="0">
                <a:solidFill>
                  <a:srgbClr val="000000"/>
                </a:solidFill>
                <a:latin typeface="Arial Bold"/>
                <a:cs typeface="Arial Bold"/>
              </a:rPr>
              <a:t> Not easy to implement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(it’s getting better these</a:t>
            </a:r>
            <a:r>
              <a:rPr lang="en-CA" sz="2802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802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days)</a:t>
            </a:r>
          </a:p>
          <a:p>
            <a:pPr>
              <a:lnSpc>
                <a:spcPts val="2700"/>
              </a:lnSpc>
            </a:pP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108200" y="4813300"/>
            <a:ext cx="8202566" cy="820738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dirty="0" smtClean="0">
                <a:solidFill>
                  <a:srgbClr val="999900"/>
                </a:solidFill>
                <a:latin typeface="Arial"/>
                <a:cs typeface="Arial"/>
              </a:rPr>
              <a:t>-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Both </a:t>
            </a:r>
            <a:r>
              <a:rPr lang="en-CA" sz="2812" b="1" dirty="0" smtClean="0">
                <a:solidFill>
                  <a:srgbClr val="000000"/>
                </a:solidFill>
                <a:latin typeface="Arial Bold"/>
                <a:cs typeface="Arial Bold"/>
              </a:rPr>
              <a:t>host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and </a:t>
            </a:r>
            <a:r>
              <a:rPr lang="en-CA" sz="2812" b="1" dirty="0" smtClean="0">
                <a:solidFill>
                  <a:srgbClr val="000000"/>
                </a:solidFill>
                <a:latin typeface="Arial Bold"/>
                <a:cs typeface="Arial Bold"/>
              </a:rPr>
              <a:t>guest kernels</a:t>
            </a:r>
            <a:r>
              <a:rPr lang="en-CA" sz="2802" dirty="0" smtClean="0">
                <a:solidFill>
                  <a:srgbClr val="000000"/>
                </a:solidFill>
                <a:latin typeface="Arial"/>
                <a:cs typeface="Arial"/>
              </a:rPr>
              <a:t> have to be </a:t>
            </a:r>
            <a:r>
              <a:rPr lang="en-CA" sz="2812" b="1" dirty="0" smtClean="0">
                <a:solidFill>
                  <a:srgbClr val="000000"/>
                </a:solidFill>
                <a:latin typeface="Arial Bold"/>
                <a:cs typeface="Arial Bold"/>
              </a:rPr>
              <a:t>patched</a:t>
            </a:r>
          </a:p>
          <a:p>
            <a:pPr>
              <a:lnSpc>
                <a:spcPts val="3220"/>
              </a:lnSpc>
            </a:pP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108200" y="5245100"/>
            <a:ext cx="8585200" cy="533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smtClean="0">
                <a:solidFill>
                  <a:srgbClr val="999900"/>
                </a:solidFill>
                <a:latin typeface="Arial"/>
                <a:cs typeface="Arial"/>
              </a:rPr>
              <a:t>-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 Maintainability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524000" y="5664200"/>
            <a:ext cx="6276847" cy="820738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dirty="0" smtClean="0">
                <a:solidFill>
                  <a:srgbClr val="999900"/>
                </a:solidFill>
                <a:latin typeface="Arial"/>
                <a:cs typeface="Arial"/>
              </a:rPr>
              <a:t>•</a:t>
            </a:r>
            <a:r>
              <a:rPr lang="en-CA" sz="2812" b="1" dirty="0" smtClean="0">
                <a:solidFill>
                  <a:srgbClr val="000000"/>
                </a:solidFill>
                <a:latin typeface="Arial Bold"/>
                <a:cs typeface="Arial Bold"/>
              </a:rPr>
              <a:t> Example: </a:t>
            </a:r>
            <a:r>
              <a:rPr lang="en-CA" sz="2802" dirty="0" smtClean="0">
                <a:solidFill>
                  <a:srgbClr val="FF0000"/>
                </a:solidFill>
                <a:latin typeface="Arial"/>
                <a:cs typeface="Arial"/>
              </a:rPr>
              <a:t>XEN, </a:t>
            </a:r>
            <a:r>
              <a:rPr lang="en-CA" sz="2802" dirty="0" err="1" smtClean="0">
                <a:solidFill>
                  <a:srgbClr val="FF0000"/>
                </a:solidFill>
                <a:latin typeface="Arial"/>
                <a:cs typeface="Arial"/>
              </a:rPr>
              <a:t>VMWare</a:t>
            </a:r>
            <a:r>
              <a:rPr lang="en-CA" sz="2802" dirty="0" smtClean="0">
                <a:solidFill>
                  <a:srgbClr val="FF0000"/>
                </a:solidFill>
                <a:latin typeface="Arial"/>
                <a:cs typeface="Arial"/>
              </a:rPr>
              <a:t>, ESX server</a:t>
            </a:r>
          </a:p>
          <a:p>
            <a:pPr>
              <a:lnSpc>
                <a:spcPts val="3220"/>
              </a:lnSpc>
            </a:pPr>
            <a:endParaRPr lang="en-CA" sz="2802" dirty="0">
              <a:solidFill>
                <a:srgbClr val="000000"/>
              </a:solidFill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25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4" name="TextBox 14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5" name="TextBox 15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3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Outline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76300" y="1473200"/>
            <a:ext cx="9817100" cy="1219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CA" sz="240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smtClean="0">
                <a:solidFill>
                  <a:srgbClr val="000000"/>
                </a:solidFill>
                <a:latin typeface="Arial Bold"/>
                <a:cs typeface="Arial Bold"/>
              </a:rPr>
              <a:t> Some definitions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smtClean="0">
                <a:solidFill>
                  <a:srgbClr val="000000"/>
                </a:solidFill>
                <a:latin typeface="Arial Bold"/>
                <a:cs typeface="Arial Bold"/>
              </a:rPr>
              <a:t> History</a:t>
            </a:r>
          </a:p>
          <a:p>
            <a:pPr>
              <a:lnSpc>
                <a:spcPts val="480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76300" y="2705100"/>
            <a:ext cx="9817100" cy="1219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900"/>
              </a:lnSpc>
            </a:pPr>
            <a:r>
              <a:rPr lang="en-CA" sz="240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smtClean="0">
                <a:solidFill>
                  <a:srgbClr val="000000"/>
                </a:solidFill>
                <a:latin typeface="Arial Bold"/>
                <a:cs typeface="Arial Bold"/>
              </a:rPr>
              <a:t> Reason and benefits of Virtualization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smtClean="0">
                <a:solidFill>
                  <a:srgbClr val="000000"/>
                </a:solidFill>
                <a:latin typeface="Arial Bold"/>
                <a:cs typeface="Arial Bold"/>
              </a:rPr>
              <a:t> Virtualization techniques</a:t>
            </a:r>
          </a:p>
          <a:p>
            <a:pPr>
              <a:lnSpc>
                <a:spcPts val="490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76300" y="4178300"/>
            <a:ext cx="98171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smtClean="0">
                <a:solidFill>
                  <a:srgbClr val="000000"/>
                </a:solidFill>
                <a:latin typeface="Arial Bold"/>
                <a:cs typeface="Arial Bold"/>
              </a:rPr>
              <a:t> Hypervisor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76300" y="4787900"/>
            <a:ext cx="98171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smtClean="0">
                <a:solidFill>
                  <a:srgbClr val="000000"/>
                </a:solidFill>
                <a:latin typeface="Arial Bold"/>
                <a:cs typeface="Arial Bold"/>
              </a:rPr>
              <a:t> Server Virtualization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76300" y="5410200"/>
            <a:ext cx="98171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410" b="1" smtClean="0">
                <a:solidFill>
                  <a:srgbClr val="000000"/>
                </a:solidFill>
                <a:latin typeface="Arial Bold"/>
                <a:cs typeface="Arial Bold"/>
              </a:rPr>
              <a:t> Approaches for Virtualization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828800" y="6680200"/>
            <a:ext cx="88646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000000"/>
                </a:solidFill>
                <a:latin typeface="Calibri Bold"/>
                <a:cs typeface="Calibri Bold"/>
              </a:rPr>
              <a:t>Source: Wikipedia</a:t>
            </a:r>
          </a:p>
          <a:p>
            <a:pPr>
              <a:lnSpc>
                <a:spcPts val="13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22300" y="7073900"/>
            <a:ext cx="5080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3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28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Comparison table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556000" y="1524000"/>
            <a:ext cx="191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FFFFFF"/>
                </a:solidFill>
                <a:latin typeface="Arial Bold"/>
                <a:cs typeface="Arial Bold"/>
              </a:rPr>
              <a:t>Performance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5549900" y="1524000"/>
            <a:ext cx="13462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FFFFFF"/>
                </a:solidFill>
                <a:latin typeface="Arial Bold"/>
                <a:cs typeface="Arial Bold"/>
              </a:rPr>
              <a:t>Stability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6819900" y="1524000"/>
            <a:ext cx="1409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FFFFFF"/>
                </a:solidFill>
                <a:latin typeface="Arial Bold"/>
                <a:cs typeface="Arial Bold"/>
              </a:rPr>
              <a:t>Isolation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8178800" y="1524000"/>
            <a:ext cx="2070100" cy="292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FFFFFF"/>
                </a:solidFill>
                <a:latin typeface="Arial Bold"/>
                <a:cs typeface="Arial Bold"/>
              </a:rPr>
              <a:t>Modifications?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8178800" y="1841500"/>
            <a:ext cx="2514600" cy="355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FFFFFF"/>
                </a:solidFill>
                <a:latin typeface="Arial Bold"/>
                <a:cs typeface="Arial Bold"/>
              </a:rPr>
              <a:t>/ HW support?</a:t>
            </a:r>
          </a:p>
          <a:p>
            <a:pPr>
              <a:lnSpc>
                <a:spcPts val="230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44600" y="2451100"/>
            <a:ext cx="3644900" cy="8255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en-CA" sz="1997" smtClean="0">
                <a:solidFill>
                  <a:srgbClr val="000000"/>
                </a:solidFill>
                <a:latin typeface="Arial"/>
                <a:cs typeface="Arial"/>
              </a:rPr>
              <a:t>Emulation</a:t>
            </a:r>
            <a:r>
              <a:rPr lang="en-CA" sz="19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1997" smtClean="0">
                <a:solidFill>
                  <a:srgbClr val="000000"/>
                </a:solidFill>
                <a:latin typeface="Times New Roman"/>
              </a:rPr>
            </a:br>
            <a:r>
              <a:rPr lang="en-CA" sz="1997" smtClean="0">
                <a:solidFill>
                  <a:srgbClr val="000000"/>
                </a:solidFill>
                <a:latin typeface="Arial"/>
                <a:cs typeface="Arial"/>
              </a:rPr>
              <a:t>Full Virtualization</a:t>
            </a:r>
          </a:p>
          <a:p>
            <a:pPr>
              <a:lnSpc>
                <a:spcPts val="322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991100" y="2628900"/>
            <a:ext cx="3619500" cy="508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CA" sz="2410" b="1" smtClean="0">
                <a:solidFill>
                  <a:srgbClr val="FF0000"/>
                </a:solidFill>
                <a:latin typeface="Times New Roman Bold"/>
                <a:cs typeface="Times New Roman Bold"/>
              </a:rPr>
              <a:t>-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712200" y="2451100"/>
            <a:ext cx="1879600" cy="8255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No/No</a:t>
            </a:r>
            <a:r>
              <a:rPr lang="en-CA" sz="19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1997" smtClean="0">
                <a:solidFill>
                  <a:srgbClr val="000000"/>
                </a:solidFill>
                <a:latin typeface="Times New Roman"/>
              </a:rPr>
            </a:b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No/No</a:t>
            </a:r>
          </a:p>
          <a:p>
            <a:pPr>
              <a:lnSpc>
                <a:spcPts val="322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44600" y="3352800"/>
            <a:ext cx="1257300" cy="292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smtClean="0">
                <a:solidFill>
                  <a:srgbClr val="000000"/>
                </a:solidFill>
                <a:latin typeface="Arial"/>
                <a:cs typeface="Arial"/>
              </a:rPr>
              <a:t>OS-level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8712200" y="3352800"/>
            <a:ext cx="11049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No/No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4" name="TextBox 14"/>
          <p:cNvSpPr txBox="1"/>
          <p:nvPr/>
        </p:nvSpPr>
        <p:spPr>
          <a:xfrm>
            <a:off x="1244600" y="3657600"/>
            <a:ext cx="17780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smtClean="0">
                <a:solidFill>
                  <a:srgbClr val="000000"/>
                </a:solidFill>
                <a:latin typeface="Arial"/>
                <a:cs typeface="Arial"/>
              </a:rPr>
              <a:t>virtualization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5" name="TextBox 15"/>
          <p:cNvSpPr txBox="1"/>
          <p:nvPr/>
        </p:nvSpPr>
        <p:spPr>
          <a:xfrm>
            <a:off x="1244600" y="4064000"/>
            <a:ext cx="23114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30"/>
              </a:lnSpc>
            </a:pPr>
            <a:r>
              <a:rPr lang="en-CA" sz="1997" smtClean="0">
                <a:solidFill>
                  <a:srgbClr val="000000"/>
                </a:solidFill>
                <a:latin typeface="Arial"/>
                <a:cs typeface="Arial"/>
              </a:rPr>
              <a:t>Paravirtualization</a:t>
            </a:r>
          </a:p>
          <a:p>
            <a:pPr>
              <a:lnSpc>
                <a:spcPts val="2930"/>
              </a:lnSpc>
            </a:pPr>
            <a:endParaRPr/>
          </a:p>
        </p:txBody>
      </p:sp>
      <p:sp>
        <p:nvSpPr>
          <p:cNvPr id="16" name="TextBox 16"/>
          <p:cNvSpPr txBox="1"/>
          <p:nvPr/>
        </p:nvSpPr>
        <p:spPr>
          <a:xfrm>
            <a:off x="4914900" y="3949700"/>
            <a:ext cx="3937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10" b="1" smtClean="0">
                <a:solidFill>
                  <a:srgbClr val="B05000"/>
                </a:solidFill>
                <a:latin typeface="Times New Roman Bold"/>
                <a:cs typeface="Times New Roman Bold"/>
              </a:rPr>
              <a:t>+</a:t>
            </a:r>
          </a:p>
          <a:p>
            <a:pPr>
              <a:lnSpc>
                <a:spcPts val="2760"/>
              </a:lnSpc>
            </a:pPr>
            <a:endParaRPr/>
          </a:p>
        </p:txBody>
      </p:sp>
      <p:sp>
        <p:nvSpPr>
          <p:cNvPr id="17" name="TextBox 17"/>
          <p:cNvSpPr txBox="1"/>
          <p:nvPr/>
        </p:nvSpPr>
        <p:spPr>
          <a:xfrm>
            <a:off x="8661400" y="4064000"/>
            <a:ext cx="12065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Yes/No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8" name="TextBox 18"/>
          <p:cNvSpPr txBox="1"/>
          <p:nvPr/>
        </p:nvSpPr>
        <p:spPr>
          <a:xfrm>
            <a:off x="1244600" y="4470400"/>
            <a:ext cx="2273300" cy="292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1997" smtClean="0">
                <a:solidFill>
                  <a:srgbClr val="000000"/>
                </a:solidFill>
                <a:latin typeface="Arial"/>
                <a:cs typeface="Arial"/>
              </a:rPr>
              <a:t>Hardware-assited</a:t>
            </a:r>
          </a:p>
          <a:p>
            <a:pPr>
              <a:lnSpc>
                <a:spcPts val="2760"/>
              </a:lnSpc>
            </a:pPr>
            <a:endParaRPr/>
          </a:p>
        </p:txBody>
      </p:sp>
      <p:sp>
        <p:nvSpPr>
          <p:cNvPr id="19" name="TextBox 19"/>
          <p:cNvSpPr txBox="1"/>
          <p:nvPr/>
        </p:nvSpPr>
        <p:spPr>
          <a:xfrm>
            <a:off x="4914900" y="4483100"/>
            <a:ext cx="3937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10" b="1" smtClean="0">
                <a:solidFill>
                  <a:srgbClr val="B05000"/>
                </a:solidFill>
                <a:latin typeface="Times New Roman Bold"/>
                <a:cs typeface="Times New Roman Bold"/>
              </a:rPr>
              <a:t>+</a:t>
            </a:r>
          </a:p>
          <a:p>
            <a:pPr>
              <a:lnSpc>
                <a:spcPts val="2760"/>
              </a:lnSpc>
            </a:pPr>
            <a:endParaRPr/>
          </a:p>
        </p:txBody>
      </p:sp>
      <p:sp>
        <p:nvSpPr>
          <p:cNvPr id="20" name="TextBox 20"/>
          <p:cNvSpPr txBox="1"/>
          <p:nvPr/>
        </p:nvSpPr>
        <p:spPr>
          <a:xfrm>
            <a:off x="8661400" y="4470400"/>
            <a:ext cx="12065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No/Yes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21" name="TextBox 21"/>
          <p:cNvSpPr txBox="1"/>
          <p:nvPr/>
        </p:nvSpPr>
        <p:spPr>
          <a:xfrm>
            <a:off x="1244600" y="4838700"/>
            <a:ext cx="9448800" cy="355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CA" sz="1997" smtClean="0">
                <a:solidFill>
                  <a:srgbClr val="000000"/>
                </a:solidFill>
                <a:latin typeface="Arial"/>
                <a:cs typeface="Arial"/>
              </a:rPr>
              <a:t>Virtualization</a:t>
            </a:r>
          </a:p>
          <a:p>
            <a:pPr>
              <a:lnSpc>
                <a:spcPts val="180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244600" y="5181600"/>
            <a:ext cx="2120900" cy="292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smtClean="0">
                <a:solidFill>
                  <a:srgbClr val="000000"/>
                </a:solidFill>
                <a:latin typeface="Arial"/>
                <a:cs typeface="Arial"/>
              </a:rPr>
              <a:t>Application level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23" name="TextBox 23"/>
          <p:cNvSpPr txBox="1"/>
          <p:nvPr/>
        </p:nvSpPr>
        <p:spPr>
          <a:xfrm>
            <a:off x="8712200" y="5181600"/>
            <a:ext cx="11049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No/No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24" name="TextBox 24"/>
          <p:cNvSpPr txBox="1"/>
          <p:nvPr/>
        </p:nvSpPr>
        <p:spPr>
          <a:xfrm>
            <a:off x="1244600" y="5499100"/>
            <a:ext cx="9448800" cy="355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smtClean="0">
                <a:solidFill>
                  <a:srgbClr val="000000"/>
                </a:solidFill>
                <a:latin typeface="Arial"/>
                <a:cs typeface="Arial"/>
              </a:rPr>
              <a:t>virtualization</a:t>
            </a:r>
          </a:p>
          <a:p>
            <a:pPr>
              <a:lnSpc>
                <a:spcPts val="230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29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26" name="TextBox 26"/>
          <p:cNvSpPr txBox="1"/>
          <p:nvPr/>
        </p:nvSpPr>
        <p:spPr>
          <a:xfrm>
            <a:off x="3162300" y="7188200"/>
            <a:ext cx="32385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27" name="TextBox 27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060700" y="2311400"/>
            <a:ext cx="76327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000000"/>
                </a:solidFill>
                <a:latin typeface="Arial"/>
                <a:cs typeface="Arial"/>
              </a:rPr>
              <a:t>Server Virtualization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30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9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Server Virtualization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2095500"/>
            <a:ext cx="9664700" cy="584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680"/>
              </a:lnSpc>
            </a:pPr>
            <a:r>
              <a:rPr lang="en-CA" sz="3197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3207" b="1" smtClean="0">
                <a:solidFill>
                  <a:srgbClr val="000000"/>
                </a:solidFill>
                <a:latin typeface="Arial Bold"/>
                <a:cs typeface="Arial Bold"/>
              </a:rPr>
              <a:t> Concept:</a:t>
            </a:r>
          </a:p>
          <a:p>
            <a:pPr>
              <a:lnSpc>
                <a:spcPts val="3680"/>
              </a:lnSpc>
            </a:pPr>
            <a:endParaRPr lang="en-CA" sz="3197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498600" y="2654300"/>
            <a:ext cx="9194800" cy="1930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465"/>
              </a:lnSpc>
            </a:pPr>
            <a:r>
              <a:rPr lang="en-CA" sz="3197" smtClean="0">
                <a:solidFill>
                  <a:srgbClr val="999900"/>
                </a:solidFill>
                <a:latin typeface="Wingdings"/>
                <a:cs typeface="Wingdings"/>
              </a:rPr>
              <a:t></a:t>
            </a: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 Is the idea of taking a physical server and</a:t>
            </a:r>
            <a:r>
              <a:rPr lang="en-CA" sz="31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3197" smtClean="0">
                <a:solidFill>
                  <a:srgbClr val="000000"/>
                </a:solidFill>
                <a:latin typeface="Times New Roman"/>
              </a:rPr>
            </a:b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partition it, or divide it up, so that it</a:t>
            </a:r>
            <a:r>
              <a:rPr lang="en-CA" sz="31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3197" smtClean="0">
                <a:solidFill>
                  <a:srgbClr val="000000"/>
                </a:solidFill>
                <a:latin typeface="Times New Roman"/>
              </a:rPr>
            </a:b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appears as several “virtual servers”, each</a:t>
            </a:r>
            <a:r>
              <a:rPr lang="en-CA" sz="31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3197" smtClean="0">
                <a:solidFill>
                  <a:srgbClr val="000000"/>
                </a:solidFill>
                <a:latin typeface="Times New Roman"/>
              </a:rPr>
            </a:b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of which can run their own copy of an OS.</a:t>
            </a:r>
          </a:p>
          <a:p>
            <a:pPr>
              <a:lnSpc>
                <a:spcPts val="3465"/>
              </a:lnSpc>
            </a:pPr>
            <a:endParaRPr lang="en-CA" sz="3197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31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2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Why is it so popular?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76300" y="1701800"/>
            <a:ext cx="98171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CA" sz="28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 Multiple operating system 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instances at once on a</a:t>
            </a:r>
            <a:r>
              <a:rPr lang="en-CA" sz="2802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802" smtClean="0">
                <a:solidFill>
                  <a:srgbClr val="000000"/>
                </a:solidFill>
                <a:latin typeface="Times New Roman"/>
              </a:rPr>
            </a:b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single physical server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.</a:t>
            </a:r>
          </a:p>
          <a:p>
            <a:pPr>
              <a:lnSpc>
                <a:spcPts val="300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76300" y="2806700"/>
            <a:ext cx="98171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CA" sz="28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 Reduce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 the 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number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 of 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physical servers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 and in</a:t>
            </a:r>
            <a:r>
              <a:rPr lang="en-CA" sz="2802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802" smtClean="0">
                <a:solidFill>
                  <a:srgbClr val="000000"/>
                </a:solidFill>
                <a:latin typeface="Times New Roman"/>
              </a:rPr>
            </a:b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consequence physical space in data centers</a:t>
            </a:r>
          </a:p>
          <a:p>
            <a:pPr>
              <a:lnSpc>
                <a:spcPts val="300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76300" y="3898900"/>
            <a:ext cx="9817100" cy="533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 Offers 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higher availability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76300" y="4622800"/>
            <a:ext cx="9817100" cy="533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 Cut down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 on 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energy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 consumption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76300" y="5346700"/>
            <a:ext cx="9817100" cy="533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20"/>
              </a:lnSpc>
            </a:pPr>
            <a:r>
              <a:rPr lang="en-CA" sz="28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 Eases the 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maintenance</a:t>
            </a:r>
            <a:r>
              <a:rPr lang="en-CA" sz="2802" smtClean="0">
                <a:solidFill>
                  <a:srgbClr val="000000"/>
                </a:solidFill>
                <a:latin typeface="Arial"/>
                <a:cs typeface="Arial"/>
              </a:rPr>
              <a:t> and </a:t>
            </a:r>
            <a:r>
              <a:rPr lang="en-CA" sz="2812" b="1" smtClean="0">
                <a:solidFill>
                  <a:srgbClr val="000000"/>
                </a:solidFill>
                <a:latin typeface="Arial Bold"/>
                <a:cs typeface="Arial Bold"/>
              </a:rPr>
              <a:t>patching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32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1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Server Virtualization Landscape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04900" y="1524000"/>
            <a:ext cx="9588500" cy="1054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CA" sz="3197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 As of October </a:t>
            </a:r>
            <a:r>
              <a:rPr lang="en-CA" sz="3207" b="1" smtClean="0">
                <a:solidFill>
                  <a:srgbClr val="000000"/>
                </a:solidFill>
                <a:latin typeface="Arial Bold"/>
                <a:cs typeface="Arial Bold"/>
              </a:rPr>
              <a:t>2009</a:t>
            </a: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, only </a:t>
            </a:r>
            <a:r>
              <a:rPr lang="en-CA" sz="3207" b="1" smtClean="0">
                <a:solidFill>
                  <a:srgbClr val="000000"/>
                </a:solidFill>
                <a:latin typeface="Arial Bold"/>
                <a:cs typeface="Arial Bold"/>
              </a:rPr>
              <a:t>16 %</a:t>
            </a: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 of server</a:t>
            </a:r>
            <a:r>
              <a:rPr lang="en-CA" sz="31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3197" smtClean="0">
                <a:solidFill>
                  <a:srgbClr val="000000"/>
                </a:solidFill>
                <a:latin typeface="Times New Roman"/>
              </a:rPr>
            </a:b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workloads were running </a:t>
            </a:r>
            <a:r>
              <a:rPr lang="en-CA" sz="3207" b="1" smtClean="0">
                <a:solidFill>
                  <a:srgbClr val="000000"/>
                </a:solidFill>
                <a:latin typeface="Arial Bold"/>
                <a:cs typeface="Arial Bold"/>
              </a:rPr>
              <a:t>on VMs</a:t>
            </a:r>
          </a:p>
          <a:p>
            <a:pPr>
              <a:lnSpc>
                <a:spcPts val="3500"/>
              </a:lnSpc>
            </a:pPr>
            <a:endParaRPr lang="en-CA" sz="3197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04900" y="2806700"/>
            <a:ext cx="9588500" cy="1930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465"/>
              </a:lnSpc>
            </a:pPr>
            <a:r>
              <a:rPr lang="en-CA" sz="3197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 Gartner predicted that the numbers would rise</a:t>
            </a:r>
            <a:r>
              <a:rPr lang="en-CA" sz="31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3197" smtClean="0">
                <a:solidFill>
                  <a:srgbClr val="000000"/>
                </a:solidFill>
                <a:latin typeface="Times New Roman"/>
              </a:rPr>
            </a:b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to approximately </a:t>
            </a:r>
            <a:r>
              <a:rPr lang="en-CA" sz="3207" b="1" smtClean="0">
                <a:solidFill>
                  <a:srgbClr val="000000"/>
                </a:solidFill>
                <a:latin typeface="Arial Bold"/>
                <a:cs typeface="Arial Bold"/>
              </a:rPr>
              <a:t>50 % </a:t>
            </a: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of workloads (x86</a:t>
            </a:r>
            <a:r>
              <a:rPr lang="en-CA" sz="31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3197" smtClean="0">
                <a:solidFill>
                  <a:srgbClr val="000000"/>
                </a:solidFill>
                <a:latin typeface="Times New Roman"/>
              </a:rPr>
            </a:b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architecture) by the </a:t>
            </a:r>
            <a:r>
              <a:rPr lang="en-CA" sz="3207" b="1" smtClean="0">
                <a:solidFill>
                  <a:srgbClr val="000000"/>
                </a:solidFill>
                <a:latin typeface="Arial Bold"/>
                <a:cs typeface="Arial Bold"/>
              </a:rPr>
              <a:t>end of 2012 </a:t>
            </a: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- or about 58</a:t>
            </a:r>
            <a:r>
              <a:rPr lang="en-CA" sz="31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3197" smtClean="0">
                <a:solidFill>
                  <a:srgbClr val="000000"/>
                </a:solidFill>
                <a:latin typeface="Times New Roman"/>
              </a:rPr>
            </a:br>
            <a:r>
              <a:rPr lang="en-CA" sz="3197" smtClean="0">
                <a:solidFill>
                  <a:srgbClr val="000000"/>
                </a:solidFill>
                <a:latin typeface="Arial"/>
                <a:cs typeface="Arial"/>
              </a:rPr>
              <a:t>million deployed machines</a:t>
            </a:r>
          </a:p>
          <a:p>
            <a:pPr>
              <a:lnSpc>
                <a:spcPts val="3465"/>
              </a:lnSpc>
            </a:pPr>
            <a:endParaRPr lang="en-CA" sz="3197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33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7899400" y="6972300"/>
            <a:ext cx="22098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10" b="1" smtClean="0">
                <a:solidFill>
                  <a:srgbClr val="000000"/>
                </a:solidFill>
                <a:latin typeface="Calibri Bold"/>
                <a:cs typeface="Calibri Bold"/>
              </a:rPr>
              <a:t>Source: Gartner</a:t>
            </a:r>
          </a:p>
          <a:p>
            <a:pPr>
              <a:lnSpc>
                <a:spcPts val="2760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99400" y="7416800"/>
            <a:ext cx="27940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160"/>
              </a:lnSpc>
            </a:pPr>
            <a:r>
              <a:rPr lang="en-CA" sz="2410" b="1" smtClean="0">
                <a:solidFill>
                  <a:srgbClr val="000000"/>
                </a:solidFill>
                <a:latin typeface="Calibri Bold"/>
                <a:cs typeface="Calibri Bold"/>
              </a:rPr>
              <a:t>Inc</a:t>
            </a:r>
          </a:p>
          <a:p>
            <a:pPr>
              <a:lnSpc>
                <a:spcPts val="21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933700" y="2311400"/>
            <a:ext cx="77597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000000"/>
                </a:solidFill>
                <a:latin typeface="Arial"/>
                <a:cs typeface="Arial"/>
              </a:rPr>
              <a:t>Practical Approaches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35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1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Simple Virtualization </a:t>
            </a:r>
            <a:r>
              <a:rPr lang="en-CA" sz="4002" smtClean="0">
                <a:solidFill>
                  <a:srgbClr val="659900"/>
                </a:solidFill>
                <a:latin typeface="Wingdings"/>
                <a:cs typeface="Wingdings"/>
              </a:rPr>
              <a:t>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747000" y="1917700"/>
            <a:ext cx="2946400" cy="469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416" smtClean="0">
                <a:solidFill>
                  <a:srgbClr val="000000"/>
                </a:solidFill>
                <a:latin typeface="Book Antiqua"/>
                <a:cs typeface="Book Antiqua"/>
              </a:rPr>
              <a:t>Virtual</a:t>
            </a:r>
          </a:p>
          <a:p>
            <a:pPr>
              <a:lnSpc>
                <a:spcPts val="2990"/>
              </a:lnSpc>
            </a:pPr>
            <a:endParaRPr lang="en-CA" sz="2597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747000" y="2324100"/>
            <a:ext cx="2946400" cy="469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416" smtClean="0">
                <a:solidFill>
                  <a:srgbClr val="000000"/>
                </a:solidFill>
                <a:latin typeface="Book Antiqua"/>
                <a:cs typeface="Book Antiqua"/>
              </a:rPr>
              <a:t>Machines</a:t>
            </a:r>
          </a:p>
          <a:p>
            <a:pPr>
              <a:lnSpc>
                <a:spcPts val="2990"/>
              </a:lnSpc>
            </a:pPr>
            <a:endParaRPr lang="en-CA" sz="2597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629400" y="4457700"/>
            <a:ext cx="4064000" cy="469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416" smtClean="0">
                <a:solidFill>
                  <a:srgbClr val="000000"/>
                </a:solidFill>
                <a:latin typeface="Book Antiqua"/>
                <a:cs typeface="Book Antiqua"/>
              </a:rPr>
              <a:t>Physical</a:t>
            </a:r>
          </a:p>
          <a:p>
            <a:pPr>
              <a:lnSpc>
                <a:spcPts val="2990"/>
              </a:lnSpc>
            </a:pPr>
            <a:endParaRPr lang="en-CA" sz="2597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718300" y="4864100"/>
            <a:ext cx="3975100" cy="469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416" smtClean="0">
                <a:solidFill>
                  <a:srgbClr val="000000"/>
                </a:solidFill>
                <a:latin typeface="Book Antiqua"/>
                <a:cs typeface="Book Antiqua"/>
              </a:rPr>
              <a:t>Hypervisor</a:t>
            </a:r>
          </a:p>
          <a:p>
            <a:pPr>
              <a:lnSpc>
                <a:spcPts val="2990"/>
              </a:lnSpc>
            </a:pPr>
            <a:endParaRPr lang="en-CA" sz="2597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36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0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87400" y="609600"/>
            <a:ext cx="99060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smtClean="0">
                <a:solidFill>
                  <a:srgbClr val="659900"/>
                </a:solidFill>
                <a:latin typeface="Arial"/>
                <a:cs typeface="Arial"/>
              </a:rPr>
              <a:t>More virtual approach </a:t>
            </a:r>
            <a:r>
              <a:rPr lang="en-CA" sz="4656" smtClean="0">
                <a:solidFill>
                  <a:srgbClr val="659900"/>
                </a:solidFill>
                <a:latin typeface="Wingdings"/>
                <a:cs typeface="Wingdings"/>
              </a:rPr>
              <a:t></a:t>
            </a:r>
          </a:p>
          <a:p>
            <a:pPr>
              <a:lnSpc>
                <a:spcPts val="5635"/>
              </a:lnSpc>
            </a:pPr>
            <a:endParaRPr lang="en-CA" sz="49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505700" y="3352800"/>
            <a:ext cx="3187700" cy="469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416" smtClean="0">
                <a:solidFill>
                  <a:srgbClr val="000000"/>
                </a:solidFill>
                <a:latin typeface="Book Antiqua"/>
                <a:cs typeface="Book Antiqua"/>
              </a:rPr>
              <a:t>Multiple</a:t>
            </a:r>
          </a:p>
          <a:p>
            <a:pPr>
              <a:lnSpc>
                <a:spcPts val="2990"/>
              </a:lnSpc>
            </a:pPr>
            <a:endParaRPr lang="en-CA" sz="2597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581900" y="3746500"/>
            <a:ext cx="3111500" cy="469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416" smtClean="0">
                <a:solidFill>
                  <a:srgbClr val="000000"/>
                </a:solidFill>
                <a:latin typeface="Book Antiqua"/>
                <a:cs typeface="Book Antiqua"/>
              </a:rPr>
              <a:t>Hypervisors</a:t>
            </a:r>
          </a:p>
          <a:p>
            <a:pPr>
              <a:lnSpc>
                <a:spcPts val="2990"/>
              </a:lnSpc>
            </a:pPr>
            <a:endParaRPr lang="en-CA" sz="2597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866900" y="5397500"/>
            <a:ext cx="8826500" cy="1308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150"/>
              </a:lnSpc>
            </a:pPr>
            <a:r>
              <a:rPr lang="en-CA" sz="2416" smtClean="0">
                <a:solidFill>
                  <a:srgbClr val="000000"/>
                </a:solidFill>
                <a:latin typeface="Book Antiqua"/>
                <a:cs typeface="Book Antiqua"/>
              </a:rPr>
              <a:t>Vm image</a:t>
            </a:r>
            <a:r>
              <a:rPr lang="en-CA" sz="25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597" smtClean="0">
                <a:solidFill>
                  <a:srgbClr val="000000"/>
                </a:solidFill>
                <a:latin typeface="Times New Roman"/>
              </a:rPr>
            </a:br>
            <a:r>
              <a:rPr lang="en-CA" sz="2416" smtClean="0">
                <a:solidFill>
                  <a:srgbClr val="000000"/>
                </a:solidFill>
                <a:latin typeface="Book Antiqua"/>
                <a:cs typeface="Book Antiqua"/>
              </a:rPr>
              <a:t>in a network</a:t>
            </a:r>
            <a:r>
              <a:rPr lang="en-CA" sz="25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597" smtClean="0">
                <a:solidFill>
                  <a:srgbClr val="000000"/>
                </a:solidFill>
                <a:latin typeface="Times New Roman"/>
              </a:rPr>
            </a:br>
            <a:r>
              <a:rPr lang="en-CA" sz="2416" smtClean="0">
                <a:solidFill>
                  <a:srgbClr val="000000"/>
                </a:solidFill>
                <a:latin typeface="Book Antiqua"/>
                <a:cs typeface="Book Antiqua"/>
              </a:rPr>
              <a:t>storage</a:t>
            </a:r>
          </a:p>
          <a:p>
            <a:pPr>
              <a:lnSpc>
                <a:spcPts val="3150"/>
              </a:lnSpc>
            </a:pPr>
            <a:endParaRPr lang="en-CA" sz="2597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37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4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87400" y="609600"/>
            <a:ext cx="99060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902" smtClean="0">
                <a:solidFill>
                  <a:srgbClr val="659900"/>
                </a:solidFill>
                <a:latin typeface="Arial"/>
                <a:cs typeface="Arial"/>
              </a:rPr>
              <a:t>Virtual networking</a:t>
            </a:r>
          </a:p>
          <a:p>
            <a:pPr>
              <a:lnSpc>
                <a:spcPts val="5635"/>
              </a:lnSpc>
            </a:pPr>
            <a:endParaRPr lang="en-CA" sz="49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343900" y="1841500"/>
            <a:ext cx="23495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BETA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771900" y="3670300"/>
            <a:ext cx="1727200" cy="508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ALPHA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213100" y="6121400"/>
            <a:ext cx="2286000" cy="863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1 ETH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ALPHA</a:t>
            </a:r>
          </a:p>
          <a:p>
            <a:pPr>
              <a:lnSpc>
                <a:spcPts val="2875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388100" y="3670300"/>
            <a:ext cx="4191000" cy="508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GAMMA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600700" y="6134100"/>
            <a:ext cx="4978400" cy="584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indent="2143505">
              <a:lnSpc>
                <a:spcPts val="19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1 ETH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1 ETH</a:t>
            </a:r>
          </a:p>
          <a:p>
            <a:pPr>
              <a:lnSpc>
                <a:spcPts val="192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600700" y="6502400"/>
            <a:ext cx="4978400" cy="584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indent="2143505">
              <a:lnSpc>
                <a:spcPts val="19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ALPHA  1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ALPHA</a:t>
            </a:r>
          </a:p>
          <a:p>
            <a:pPr>
              <a:lnSpc>
                <a:spcPts val="192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747000" y="6832600"/>
            <a:ext cx="2832100" cy="508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ETH BETA</a:t>
            </a:r>
          </a:p>
          <a:p>
            <a:pPr>
              <a:lnSpc>
                <a:spcPts val="2255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93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38</a:t>
            </a:r>
          </a:p>
          <a:p>
            <a:pPr>
              <a:lnSpc>
                <a:spcPts val="1930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2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35000" y="609600"/>
            <a:ext cx="100584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smtClean="0">
                <a:solidFill>
                  <a:srgbClr val="659900"/>
                </a:solidFill>
                <a:latin typeface="Arial"/>
                <a:cs typeface="Arial"/>
              </a:rPr>
              <a:t>Management scenario </a:t>
            </a:r>
            <a:r>
              <a:rPr lang="en-CA" sz="4656" smtClean="0">
                <a:solidFill>
                  <a:srgbClr val="659900"/>
                </a:solidFill>
                <a:latin typeface="Wingdings"/>
                <a:cs typeface="Wingdings"/>
              </a:rPr>
              <a:t></a:t>
            </a:r>
          </a:p>
          <a:p>
            <a:pPr>
              <a:lnSpc>
                <a:spcPts val="5635"/>
              </a:lnSpc>
            </a:pPr>
            <a:endParaRPr lang="en-CA" sz="49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899400" y="2159000"/>
            <a:ext cx="27940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WHERE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962900" y="2527300"/>
            <a:ext cx="27305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ARE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975600" y="2895600"/>
            <a:ext cx="27178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MY VM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051800" y="3251200"/>
            <a:ext cx="26416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MACHINE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899400" y="3987800"/>
            <a:ext cx="27940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RUNNING?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39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8308" y="177851"/>
            <a:ext cx="6629400" cy="1080120"/>
          </a:xfrm>
        </p:spPr>
        <p:txBody>
          <a:bodyPr/>
          <a:lstStyle/>
          <a:p>
            <a:r>
              <a:rPr lang="en-US" dirty="0" smtClean="0"/>
              <a:t>Terminologies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85963"/>
            <a:ext cx="10693400" cy="6370538"/>
          </a:xfrm>
        </p:spPr>
        <p:txBody>
          <a:bodyPr>
            <a:normAutofit fontScale="925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Platform</a:t>
            </a:r>
            <a:r>
              <a:rPr lang="en-US" dirty="0" smtClean="0"/>
              <a:t>?</a:t>
            </a:r>
          </a:p>
          <a:p>
            <a:r>
              <a:rPr lang="en-US" dirty="0" smtClean="0"/>
              <a:t>It is a computer system (Operating system) on which application programs can run. It is a base for hardware and software. </a:t>
            </a:r>
          </a:p>
          <a:p>
            <a:r>
              <a:rPr lang="en-US" dirty="0" smtClean="0"/>
              <a:t>Example: MS 2000 and Mac OS X</a:t>
            </a:r>
          </a:p>
          <a:p>
            <a:pPr>
              <a:buNone/>
            </a:pPr>
            <a:endParaRPr lang="en-US" dirty="0" smtClean="0"/>
          </a:p>
          <a:p>
            <a:r>
              <a:rPr lang="en-US" b="1" dirty="0" smtClean="0">
                <a:solidFill>
                  <a:srgbClr val="FF0000"/>
                </a:solidFill>
              </a:rPr>
              <a:t>Process?</a:t>
            </a:r>
          </a:p>
          <a:p>
            <a:r>
              <a:rPr lang="en-US" dirty="0" smtClean="0"/>
              <a:t>In computing, a </a:t>
            </a:r>
            <a:r>
              <a:rPr lang="en-US" b="1" dirty="0" smtClean="0"/>
              <a:t>process</a:t>
            </a:r>
            <a:r>
              <a:rPr lang="en-US" dirty="0" smtClean="0"/>
              <a:t> is an instance of a computer program  that is being executed. </a:t>
            </a:r>
          </a:p>
          <a:p>
            <a:r>
              <a:rPr lang="en-US" dirty="0" smtClean="0"/>
              <a:t>It contains the program code and its current activity.</a:t>
            </a:r>
          </a:p>
          <a:p>
            <a:r>
              <a:rPr lang="en-US" dirty="0" smtClean="0"/>
              <a:t> Depending on the operating system(OS), a process may be made up of multiple </a:t>
            </a:r>
            <a:r>
              <a:rPr lang="en-US" dirty="0" smtClean="0">
                <a:solidFill>
                  <a:srgbClr val="FF0000"/>
                </a:solidFill>
              </a:rPr>
              <a:t>threads</a:t>
            </a:r>
            <a:r>
              <a:rPr lang="en-US" dirty="0" smtClean="0"/>
              <a:t> of executions that execute instructions concurrently.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9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11200" y="533400"/>
            <a:ext cx="99822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smtClean="0">
                <a:solidFill>
                  <a:srgbClr val="659900"/>
                </a:solidFill>
                <a:latin typeface="Arial"/>
                <a:cs typeface="Arial"/>
              </a:rPr>
              <a:t>VM Manager </a:t>
            </a:r>
            <a:r>
              <a:rPr lang="en-CA" sz="4656" smtClean="0">
                <a:solidFill>
                  <a:srgbClr val="659900"/>
                </a:solidFill>
                <a:latin typeface="Wingdings"/>
                <a:cs typeface="Wingdings"/>
              </a:rPr>
              <a:t></a:t>
            </a:r>
          </a:p>
          <a:p>
            <a:pPr>
              <a:lnSpc>
                <a:spcPts val="5635"/>
              </a:lnSpc>
            </a:pPr>
            <a:endParaRPr lang="en-CA" sz="49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870700" y="3429000"/>
            <a:ext cx="38227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VM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870700" y="3797300"/>
            <a:ext cx="38227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MANAGER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40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0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11200" y="609600"/>
            <a:ext cx="99822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smtClean="0">
                <a:solidFill>
                  <a:srgbClr val="659900"/>
                </a:solidFill>
                <a:latin typeface="Arial"/>
                <a:cs typeface="Arial"/>
              </a:rPr>
              <a:t>More virtual approach  </a:t>
            </a:r>
            <a:r>
              <a:rPr lang="en-CA" sz="4656" smtClean="0">
                <a:solidFill>
                  <a:srgbClr val="659900"/>
                </a:solidFill>
                <a:latin typeface="Wingdings"/>
                <a:cs typeface="Wingdings"/>
              </a:rPr>
              <a:t></a:t>
            </a:r>
          </a:p>
          <a:p>
            <a:pPr>
              <a:lnSpc>
                <a:spcPts val="5635"/>
              </a:lnSpc>
            </a:pPr>
            <a:endParaRPr lang="en-CA" sz="49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866900" y="3111500"/>
            <a:ext cx="88265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MULTIPLE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866900" y="3479800"/>
            <a:ext cx="88265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VM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866900" y="3848100"/>
            <a:ext cx="88265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MANAGERS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41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3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11200" y="533400"/>
            <a:ext cx="99822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smtClean="0">
                <a:solidFill>
                  <a:srgbClr val="659900"/>
                </a:solidFill>
                <a:latin typeface="Arial"/>
                <a:cs typeface="Arial"/>
              </a:rPr>
              <a:t>Full virtual approach</a:t>
            </a:r>
          </a:p>
          <a:p>
            <a:pPr>
              <a:lnSpc>
                <a:spcPts val="5635"/>
              </a:lnSpc>
            </a:pPr>
            <a:endParaRPr lang="en-CA" sz="49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835400" y="1460500"/>
            <a:ext cx="68580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MANAGER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835400" y="1828800"/>
            <a:ext cx="68580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CLUSTER/POOL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178800" y="3352800"/>
            <a:ext cx="25146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VM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178800" y="3721100"/>
            <a:ext cx="25146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MANAGER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178800" y="4064000"/>
            <a:ext cx="2514600" cy="838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ON MULTIPLE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VIRTUAL</a:t>
            </a:r>
          </a:p>
          <a:p>
            <a:pPr>
              <a:lnSpc>
                <a:spcPts val="290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178800" y="4813300"/>
            <a:ext cx="25146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MACHINES!!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42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2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11200" y="533400"/>
            <a:ext cx="99822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902" smtClean="0">
                <a:solidFill>
                  <a:srgbClr val="659900"/>
                </a:solidFill>
                <a:latin typeface="Arial"/>
                <a:cs typeface="Arial"/>
              </a:rPr>
              <a:t>Resource clusters/pools</a:t>
            </a:r>
          </a:p>
          <a:p>
            <a:pPr>
              <a:lnSpc>
                <a:spcPts val="5635"/>
              </a:lnSpc>
            </a:pPr>
            <a:endParaRPr lang="en-CA" sz="49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937000" y="3416300"/>
            <a:ext cx="3784600" cy="863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VM POOL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CLUSTER</a:t>
            </a:r>
          </a:p>
          <a:p>
            <a:pPr>
              <a:lnSpc>
                <a:spcPts val="2875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819400" y="5956300"/>
            <a:ext cx="4902200" cy="863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STORAGE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CLUSTER</a:t>
            </a:r>
          </a:p>
          <a:p>
            <a:pPr>
              <a:lnSpc>
                <a:spcPts val="288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823200" y="3505200"/>
            <a:ext cx="2755900" cy="508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VM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823200" y="3860800"/>
            <a:ext cx="2755900" cy="863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MANAGER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CLUSTER</a:t>
            </a:r>
          </a:p>
          <a:p>
            <a:pPr>
              <a:lnSpc>
                <a:spcPts val="2875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178800" y="5956300"/>
            <a:ext cx="2400300" cy="863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PHYSICAL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CLUSTER</a:t>
            </a:r>
          </a:p>
          <a:p>
            <a:pPr>
              <a:lnSpc>
                <a:spcPts val="288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43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0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35000" y="609600"/>
            <a:ext cx="100584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smtClean="0">
                <a:solidFill>
                  <a:srgbClr val="659900"/>
                </a:solidFill>
                <a:latin typeface="Arial"/>
                <a:cs typeface="Arial"/>
              </a:rPr>
              <a:t>More virtual again!</a:t>
            </a:r>
          </a:p>
          <a:p>
            <a:pPr>
              <a:lnSpc>
                <a:spcPts val="5635"/>
              </a:lnSpc>
            </a:pPr>
            <a:endParaRPr lang="en-CA" sz="49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089400" y="3276600"/>
            <a:ext cx="66040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DISTRIBUTED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229100" y="3632200"/>
            <a:ext cx="64643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APPROACH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425700" y="6134100"/>
            <a:ext cx="82677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RACK - UNIT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44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1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11200" y="533400"/>
            <a:ext cx="99822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dirty="0" smtClean="0">
                <a:solidFill>
                  <a:srgbClr val="659900"/>
                </a:solidFill>
                <a:latin typeface="Arial"/>
                <a:cs typeface="Arial"/>
              </a:rPr>
              <a:t>Virtualization ingredients</a:t>
            </a:r>
          </a:p>
          <a:p>
            <a:pPr>
              <a:lnSpc>
                <a:spcPts val="5635"/>
              </a:lnSpc>
            </a:pPr>
            <a:endParaRPr lang="en-CA" sz="49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184400" y="2842146"/>
            <a:ext cx="8509000" cy="469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597" dirty="0" smtClean="0">
                <a:solidFill>
                  <a:srgbClr val="000000"/>
                </a:solidFill>
                <a:latin typeface="Times New Roman"/>
                <a:cs typeface="Times New Roman"/>
              </a:rPr>
              <a:t>RUNNING  EXISTING VIRTUAL MACHINES</a:t>
            </a:r>
          </a:p>
          <a:p>
            <a:pPr>
              <a:lnSpc>
                <a:spcPts val="2990"/>
              </a:lnSpc>
            </a:pPr>
            <a:endParaRPr lang="en-CA" sz="2597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184400" y="5575300"/>
            <a:ext cx="3467100" cy="508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MEMORY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753100" y="5486400"/>
            <a:ext cx="2476500" cy="1231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CPU CORE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Better if V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optimized</a:t>
            </a:r>
          </a:p>
          <a:p>
            <a:pPr>
              <a:lnSpc>
                <a:spcPts val="2875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331200" y="5575300"/>
            <a:ext cx="2260600" cy="508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STORAGE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45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9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11200" y="609600"/>
            <a:ext cx="99822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dirty="0" smtClean="0">
                <a:solidFill>
                  <a:srgbClr val="659900"/>
                </a:solidFill>
                <a:latin typeface="Arial"/>
                <a:cs typeface="Arial"/>
              </a:rPr>
              <a:t>Running VM with no memory!</a:t>
            </a:r>
          </a:p>
          <a:p>
            <a:pPr>
              <a:lnSpc>
                <a:spcPts val="5635"/>
              </a:lnSpc>
            </a:pPr>
            <a:endParaRPr lang="en-CA" sz="49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378200" y="5092700"/>
            <a:ext cx="5120954" cy="769441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597" dirty="0" smtClean="0">
                <a:solidFill>
                  <a:srgbClr val="000000"/>
                </a:solidFill>
                <a:latin typeface="Times New Roman"/>
                <a:cs typeface="Times New Roman"/>
              </a:rPr>
              <a:t>We can  </a:t>
            </a:r>
            <a:r>
              <a:rPr lang="en-CA" sz="2597" dirty="0" smtClean="0">
                <a:solidFill>
                  <a:srgbClr val="FF0000"/>
                </a:solidFill>
                <a:latin typeface="Times New Roman"/>
                <a:cs typeface="Times New Roman"/>
              </a:rPr>
              <a:t>swap</a:t>
            </a:r>
            <a:r>
              <a:rPr lang="en-CA" sz="2597" dirty="0" smtClean="0">
                <a:solidFill>
                  <a:srgbClr val="000000"/>
                </a:solidFill>
                <a:latin typeface="Times New Roman"/>
                <a:cs typeface="Times New Roman"/>
              </a:rPr>
              <a:t> all the VM memory in a</a:t>
            </a:r>
          </a:p>
          <a:p>
            <a:pPr>
              <a:lnSpc>
                <a:spcPts val="2990"/>
              </a:lnSpc>
            </a:pPr>
            <a:endParaRPr lang="en-CA" sz="2597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378200" y="5486400"/>
            <a:ext cx="7315200" cy="914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100"/>
              </a:lnSpc>
            </a:pPr>
            <a:r>
              <a:rPr lang="en-CA" sz="2597" smtClean="0">
                <a:solidFill>
                  <a:srgbClr val="000000"/>
                </a:solidFill>
                <a:latin typeface="Times New Roman"/>
                <a:cs typeface="Times New Roman"/>
              </a:rPr>
              <a:t>physical disk, or we use the  storage as a</a:t>
            </a:r>
            <a:r>
              <a:rPr lang="en-CA" sz="25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597" smtClean="0">
                <a:solidFill>
                  <a:srgbClr val="000000"/>
                </a:solidFill>
                <a:latin typeface="Times New Roman"/>
              </a:rPr>
            </a:br>
            <a:r>
              <a:rPr lang="en-CA" sz="2597" smtClean="0">
                <a:solidFill>
                  <a:srgbClr val="000000"/>
                </a:solidFill>
                <a:latin typeface="Times New Roman"/>
                <a:cs typeface="Times New Roman"/>
              </a:rPr>
              <a:t>slow virtual memory</a:t>
            </a:r>
          </a:p>
          <a:p>
            <a:pPr>
              <a:lnSpc>
                <a:spcPts val="3100"/>
              </a:lnSpc>
            </a:pPr>
            <a:endParaRPr lang="en-CA" sz="2597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46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9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35000" y="533400"/>
            <a:ext cx="100584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dirty="0" smtClean="0">
                <a:solidFill>
                  <a:srgbClr val="659900"/>
                </a:solidFill>
                <a:latin typeface="Arial"/>
                <a:cs typeface="Arial"/>
              </a:rPr>
              <a:t>Running VM with storage!</a:t>
            </a:r>
          </a:p>
          <a:p>
            <a:pPr>
              <a:lnSpc>
                <a:spcPts val="5635"/>
              </a:lnSpc>
            </a:pPr>
            <a:endParaRPr lang="en-CA" sz="49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530600" y="5334000"/>
            <a:ext cx="7162800" cy="469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597" dirty="0" smtClean="0">
                <a:solidFill>
                  <a:srgbClr val="000000"/>
                </a:solidFill>
                <a:latin typeface="Times New Roman"/>
                <a:cs typeface="Times New Roman"/>
              </a:rPr>
              <a:t>We could use the memory as a physical</a:t>
            </a:r>
          </a:p>
          <a:p>
            <a:pPr>
              <a:lnSpc>
                <a:spcPts val="2990"/>
              </a:lnSpc>
            </a:pPr>
            <a:endParaRPr lang="en-CA" sz="2597" dirty="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530600" y="5715000"/>
            <a:ext cx="7162800" cy="914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indent="5">
              <a:lnSpc>
                <a:spcPts val="3100"/>
              </a:lnSpc>
            </a:pPr>
            <a:r>
              <a:rPr lang="en-CA" sz="2597" dirty="0" smtClean="0">
                <a:solidFill>
                  <a:srgbClr val="000000"/>
                </a:solidFill>
                <a:latin typeface="Times New Roman"/>
                <a:cs typeface="Times New Roman"/>
              </a:rPr>
              <a:t>storage (</a:t>
            </a:r>
            <a:r>
              <a:rPr lang="en-CA" sz="2597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tmpfs</a:t>
            </a:r>
            <a:r>
              <a:rPr lang="en-CA" sz="2597" dirty="0" smtClean="0">
                <a:solidFill>
                  <a:srgbClr val="000000"/>
                </a:solidFill>
                <a:latin typeface="Times New Roman"/>
                <a:cs typeface="Times New Roman"/>
              </a:rPr>
              <a:t>) for the </a:t>
            </a:r>
            <a:r>
              <a:rPr lang="en-CA" sz="2597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Vm</a:t>
            </a:r>
            <a:r>
              <a:rPr lang="en-CA" sz="2597" dirty="0" smtClean="0">
                <a:solidFill>
                  <a:srgbClr val="000000"/>
                </a:solidFill>
                <a:latin typeface="Times New Roman"/>
                <a:cs typeface="Times New Roman"/>
              </a:rPr>
              <a:t> image. Extremely</a:t>
            </a:r>
            <a:r>
              <a:rPr lang="en-CA" sz="2597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597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597" dirty="0" smtClean="0">
                <a:solidFill>
                  <a:srgbClr val="000000"/>
                </a:solidFill>
                <a:latin typeface="Times New Roman"/>
                <a:cs typeface="Times New Roman"/>
              </a:rPr>
              <a:t>fast virtual machine!</a:t>
            </a:r>
          </a:p>
          <a:p>
            <a:pPr>
              <a:lnSpc>
                <a:spcPts val="3100"/>
              </a:lnSpc>
            </a:pPr>
            <a:endParaRPr lang="en-CA" sz="2597" dirty="0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47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8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35000" y="609600"/>
            <a:ext cx="100584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dirty="0" smtClean="0">
                <a:solidFill>
                  <a:srgbClr val="659900"/>
                </a:solidFill>
                <a:latin typeface="Arial"/>
                <a:cs typeface="Arial"/>
              </a:rPr>
              <a:t>The full virtual approach</a:t>
            </a:r>
          </a:p>
          <a:p>
            <a:pPr>
              <a:lnSpc>
                <a:spcPts val="5635"/>
              </a:lnSpc>
            </a:pPr>
            <a:endParaRPr lang="en-CA" sz="49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108200" y="5715000"/>
            <a:ext cx="8585200" cy="914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100"/>
              </a:lnSpc>
            </a:pPr>
            <a:r>
              <a:rPr lang="en-CA" sz="2597" smtClean="0">
                <a:solidFill>
                  <a:srgbClr val="000000"/>
                </a:solidFill>
                <a:latin typeface="Times New Roman"/>
                <a:cs typeface="Times New Roman"/>
              </a:rPr>
              <a:t>We use all the possible approaches in order to obtain what</a:t>
            </a:r>
            <a:r>
              <a:rPr lang="en-CA" sz="25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597" smtClean="0">
                <a:solidFill>
                  <a:srgbClr val="000000"/>
                </a:solidFill>
                <a:latin typeface="Times New Roman"/>
              </a:rPr>
            </a:br>
            <a:r>
              <a:rPr lang="en-CA" sz="2597" smtClean="0">
                <a:solidFill>
                  <a:srgbClr val="000000"/>
                </a:solidFill>
                <a:latin typeface="Times New Roman"/>
                <a:cs typeface="Times New Roman"/>
              </a:rPr>
              <a:t>we want. The memory is really Virtual</a:t>
            </a:r>
          </a:p>
          <a:p>
            <a:pPr>
              <a:lnSpc>
                <a:spcPts val="3100"/>
              </a:lnSpc>
            </a:pPr>
            <a:endParaRPr lang="en-CA" sz="2597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49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2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11200" y="533400"/>
            <a:ext cx="99822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dirty="0" smtClean="0">
                <a:solidFill>
                  <a:srgbClr val="659900"/>
                </a:solidFill>
                <a:latin typeface="Arial"/>
                <a:cs typeface="Arial"/>
              </a:rPr>
              <a:t>Disk image scenario</a:t>
            </a:r>
          </a:p>
          <a:p>
            <a:pPr>
              <a:lnSpc>
                <a:spcPts val="5635"/>
              </a:lnSpc>
            </a:pPr>
            <a:endParaRPr lang="en-CA" sz="49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260600" y="1663700"/>
            <a:ext cx="1117600" cy="482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607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VM00</a:t>
            </a:r>
          </a:p>
          <a:p>
            <a:pPr>
              <a:lnSpc>
                <a:spcPts val="299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4127500" y="1663700"/>
            <a:ext cx="1193800" cy="482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607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VM 01</a:t>
            </a:r>
          </a:p>
          <a:p>
            <a:pPr>
              <a:lnSpc>
                <a:spcPts val="299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5905500" y="1663700"/>
            <a:ext cx="1117600" cy="482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607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VM02</a:t>
            </a:r>
          </a:p>
          <a:p>
            <a:pPr>
              <a:lnSpc>
                <a:spcPts val="2990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8026400" y="1663700"/>
            <a:ext cx="1117600" cy="482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990"/>
              </a:lnSpc>
            </a:pPr>
            <a:r>
              <a:rPr lang="en-CA" sz="2607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VM##</a:t>
            </a:r>
          </a:p>
          <a:p>
            <a:pPr>
              <a:lnSpc>
                <a:spcPts val="299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3162300" y="5575300"/>
            <a:ext cx="7531100" cy="584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565"/>
              </a:lnSpc>
            </a:pPr>
            <a:r>
              <a:rPr lang="en-CA" sz="3112" b="1" dirty="0" smtClean="0">
                <a:solidFill>
                  <a:srgbClr val="000000"/>
                </a:solidFill>
                <a:latin typeface="Times New Roman Bold"/>
                <a:cs typeface="Times New Roman Bold"/>
              </a:rPr>
              <a:t>VM DISK AND SWAP IMAGES</a:t>
            </a:r>
          </a:p>
          <a:p>
            <a:pPr>
              <a:lnSpc>
                <a:spcPts val="3565"/>
              </a:lnSpc>
            </a:pPr>
            <a:endParaRPr lang="en-CA" sz="3102" dirty="0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50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273300" y="2311400"/>
            <a:ext cx="84201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000000"/>
                </a:solidFill>
                <a:latin typeface="Arial"/>
                <a:cs typeface="Arial"/>
              </a:rPr>
              <a:t>Some concepts and history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22300" y="7073900"/>
            <a:ext cx="5080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4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0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33400"/>
            <a:ext cx="100203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635"/>
              </a:lnSpc>
            </a:pPr>
            <a:r>
              <a:rPr lang="en-CA" sz="4656" smtClean="0">
                <a:solidFill>
                  <a:srgbClr val="659900"/>
                </a:solidFill>
                <a:latin typeface="Arial"/>
                <a:cs typeface="Arial"/>
              </a:rPr>
              <a:t>VM versions, time machine!</a:t>
            </a:r>
          </a:p>
          <a:p>
            <a:pPr>
              <a:lnSpc>
                <a:spcPts val="5635"/>
              </a:lnSpc>
            </a:pPr>
            <a:endParaRPr lang="en-CA" sz="49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350000" y="4775200"/>
            <a:ext cx="4343400" cy="584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565"/>
              </a:lnSpc>
            </a:pPr>
            <a:r>
              <a:rPr lang="en-CA" sz="3112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Using storage</a:t>
            </a:r>
          </a:p>
          <a:p>
            <a:pPr>
              <a:lnSpc>
                <a:spcPts val="3565"/>
              </a:lnSpc>
            </a:pPr>
            <a:endParaRPr lang="en-CA" sz="3102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292600" y="5245100"/>
            <a:ext cx="6400800" cy="1092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indent="984503">
              <a:lnSpc>
                <a:spcPts val="3700"/>
              </a:lnSpc>
            </a:pPr>
            <a:r>
              <a:rPr lang="en-CA" sz="3112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snapshot technology</a:t>
            </a:r>
            <a:r>
              <a:rPr lang="en-CA" sz="3102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3102" smtClean="0">
                <a:solidFill>
                  <a:srgbClr val="000000"/>
                </a:solidFill>
                <a:latin typeface="Times New Roman"/>
              </a:rPr>
            </a:br>
            <a:r>
              <a:rPr lang="en-CA" sz="3112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we could have multiple</a:t>
            </a:r>
          </a:p>
          <a:p>
            <a:pPr>
              <a:lnSpc>
                <a:spcPts val="3700"/>
              </a:lnSpc>
            </a:pPr>
            <a:endParaRPr lang="en-CA" sz="3102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089400" y="6197600"/>
            <a:ext cx="6604000" cy="584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565"/>
              </a:lnSpc>
            </a:pPr>
            <a:r>
              <a:rPr lang="en-CA" sz="3112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version of the  same VMachine</a:t>
            </a:r>
          </a:p>
          <a:p>
            <a:pPr>
              <a:lnSpc>
                <a:spcPts val="3565"/>
              </a:lnSpc>
            </a:pPr>
            <a:endParaRPr lang="en-CA" sz="3102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52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663700" y="2311400"/>
            <a:ext cx="90297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000000"/>
                </a:solidFill>
                <a:latin typeface="Arial"/>
                <a:cs typeface="Arial"/>
              </a:rPr>
              <a:t>What about running without OS?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54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21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98500" y="330200"/>
            <a:ext cx="9994900" cy="1041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400"/>
              </a:lnSpc>
            </a:pPr>
            <a:r>
              <a:rPr lang="en-CA" sz="3102" dirty="0" err="1" smtClean="0">
                <a:solidFill>
                  <a:srgbClr val="659900"/>
                </a:solidFill>
                <a:latin typeface="Arial"/>
                <a:cs typeface="Arial"/>
              </a:rPr>
              <a:t>JRockit</a:t>
            </a:r>
            <a:r>
              <a:rPr lang="en-CA" sz="3102" dirty="0" smtClean="0">
                <a:solidFill>
                  <a:srgbClr val="659900"/>
                </a:solidFill>
                <a:latin typeface="Arial"/>
                <a:cs typeface="Arial"/>
              </a:rPr>
              <a:t> VE: Removing the OS and Creating a</a:t>
            </a:r>
            <a:r>
              <a:rPr lang="en-CA" sz="3102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3102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3102" dirty="0" smtClean="0">
                <a:solidFill>
                  <a:srgbClr val="659900"/>
                </a:solidFill>
                <a:latin typeface="Arial"/>
                <a:cs typeface="Arial"/>
              </a:rPr>
              <a:t>More Efficient Software Stack</a:t>
            </a:r>
          </a:p>
          <a:p>
            <a:pPr>
              <a:lnSpc>
                <a:spcPts val="3400"/>
              </a:lnSpc>
            </a:pPr>
            <a:endParaRPr lang="en-CA" sz="3102" dirty="0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917700" y="1612900"/>
            <a:ext cx="2946400" cy="3175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700"/>
              </a:lnSpc>
            </a:pPr>
            <a:r>
              <a:rPr lang="en-CA" sz="1500" smtClean="0">
                <a:solidFill>
                  <a:srgbClr val="000000"/>
                </a:solidFill>
                <a:latin typeface="Calibri"/>
                <a:cs typeface="Calibri"/>
              </a:rPr>
              <a:t>VM with Standard Guest OS</a:t>
            </a:r>
          </a:p>
          <a:p>
            <a:pPr>
              <a:lnSpc>
                <a:spcPts val="1725"/>
              </a:lnSpc>
            </a:pPr>
            <a:endParaRPr lang="en-CA" sz="150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819400" y="2247900"/>
            <a:ext cx="20447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CA" sz="1302" smtClean="0">
                <a:solidFill>
                  <a:srgbClr val="000000"/>
                </a:solidFill>
                <a:latin typeface="Arial"/>
                <a:cs typeface="Arial"/>
              </a:rPr>
              <a:t>Application</a:t>
            </a:r>
          </a:p>
          <a:p>
            <a:pPr>
              <a:lnSpc>
                <a:spcPts val="1495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781300" y="2755900"/>
            <a:ext cx="20828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CA" sz="1302" smtClean="0">
                <a:solidFill>
                  <a:srgbClr val="FFFFFF"/>
                </a:solidFill>
                <a:latin typeface="Arial"/>
                <a:cs typeface="Arial"/>
              </a:rPr>
              <a:t>JRockit JVM</a:t>
            </a:r>
          </a:p>
          <a:p>
            <a:pPr>
              <a:lnSpc>
                <a:spcPts val="1495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098800" y="3302000"/>
            <a:ext cx="1765300" cy="2667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700"/>
              </a:lnSpc>
              <a:tabLst>
                <a:tab pos="800100" algn="l"/>
              </a:tabLst>
            </a:pPr>
            <a:r>
              <a:rPr lang="en-CA" sz="1500" smtClean="0">
                <a:solidFill>
                  <a:srgbClr val="FFFFFF"/>
                </a:solidFill>
                <a:latin typeface="Arial"/>
                <a:cs typeface="Arial"/>
              </a:rPr>
              <a:t>OS</a:t>
            </a:r>
            <a:r>
              <a:rPr lang="en-CA" sz="1098" smtClean="0">
                <a:solidFill>
                  <a:srgbClr val="FFFFFF"/>
                </a:solidFill>
                <a:latin typeface="Arial"/>
                <a:cs typeface="Arial"/>
              </a:rPr>
              <a:t>	File</a:t>
            </a:r>
          </a:p>
          <a:p>
            <a:pPr>
              <a:lnSpc>
                <a:spcPts val="1725"/>
              </a:lnSpc>
            </a:pPr>
            <a:endParaRPr lang="en-CA" sz="1098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911600" y="3517900"/>
            <a:ext cx="952500" cy="215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CA" sz="1098" smtClean="0">
                <a:solidFill>
                  <a:srgbClr val="FFFFFF"/>
                </a:solidFill>
                <a:latin typeface="Arial"/>
                <a:cs typeface="Arial"/>
              </a:rPr>
              <a:t>Net</a:t>
            </a:r>
          </a:p>
          <a:p>
            <a:pPr>
              <a:lnSpc>
                <a:spcPts val="990"/>
              </a:lnSpc>
            </a:pPr>
            <a:endParaRPr lang="en-CA" sz="1098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308100" y="4076700"/>
            <a:ext cx="3556000" cy="9398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400"/>
              </a:lnSpc>
            </a:pP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•</a:t>
            </a:r>
            <a:r>
              <a:rPr lang="en-CA" sz="2400" smtClean="0">
                <a:solidFill>
                  <a:srgbClr val="000000"/>
                </a:solidFill>
                <a:latin typeface="Calibri"/>
                <a:cs typeface="Calibri"/>
              </a:rPr>
              <a:t>~1GB ‐&gt; ~2 MB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•</a:t>
            </a:r>
            <a:r>
              <a:rPr lang="en-CA" sz="2400" smtClean="0">
                <a:solidFill>
                  <a:srgbClr val="000000"/>
                </a:solidFill>
                <a:latin typeface="Calibri"/>
                <a:cs typeface="Calibri"/>
              </a:rPr>
              <a:t> Improved</a:t>
            </a:r>
          </a:p>
          <a:p>
            <a:pPr>
              <a:lnSpc>
                <a:spcPts val="3455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08100" y="4914900"/>
            <a:ext cx="3556000" cy="9398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indent="249935">
              <a:lnSpc>
                <a:spcPts val="3200"/>
              </a:lnSpc>
            </a:pPr>
            <a:r>
              <a:rPr lang="en-CA" sz="2400" smtClean="0">
                <a:solidFill>
                  <a:srgbClr val="000000"/>
                </a:solidFill>
                <a:latin typeface="Calibri"/>
                <a:cs typeface="Calibri"/>
              </a:rPr>
              <a:t>performance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•</a:t>
            </a:r>
            <a:r>
              <a:rPr lang="en-CA" sz="2400" smtClean="0">
                <a:solidFill>
                  <a:srgbClr val="000000"/>
                </a:solidFill>
                <a:latin typeface="Calibri"/>
                <a:cs typeface="Calibri"/>
              </a:rPr>
              <a:t> Simplified</a:t>
            </a:r>
          </a:p>
          <a:p>
            <a:pPr>
              <a:lnSpc>
                <a:spcPts val="317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308100" y="5715000"/>
            <a:ext cx="3556000" cy="9398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indent="249935">
              <a:lnSpc>
                <a:spcPts val="3200"/>
              </a:lnSpc>
            </a:pPr>
            <a:r>
              <a:rPr lang="en-CA" sz="2400" smtClean="0">
                <a:solidFill>
                  <a:srgbClr val="000000"/>
                </a:solidFill>
                <a:latin typeface="Calibri"/>
                <a:cs typeface="Calibri"/>
              </a:rPr>
              <a:t>configuration</a:t>
            </a:r>
            <a:r>
              <a:rPr lang="en-CA" sz="240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2400" smtClean="0">
                <a:solidFill>
                  <a:srgbClr val="000000"/>
                </a:solidFill>
                <a:latin typeface="Times New Roman"/>
              </a:rPr>
            </a:br>
            <a:r>
              <a:rPr lang="en-CA" sz="2400" smtClean="0">
                <a:solidFill>
                  <a:srgbClr val="000000"/>
                </a:solidFill>
                <a:latin typeface="Times New Roman"/>
                <a:cs typeface="Times New Roman"/>
              </a:rPr>
              <a:t>•</a:t>
            </a:r>
            <a:r>
              <a:rPr lang="en-CA" sz="2400" smtClean="0">
                <a:solidFill>
                  <a:srgbClr val="000000"/>
                </a:solidFill>
                <a:latin typeface="Calibri"/>
                <a:cs typeface="Calibri"/>
              </a:rPr>
              <a:t> Increased security</a:t>
            </a:r>
          </a:p>
          <a:p>
            <a:pPr>
              <a:lnSpc>
                <a:spcPts val="317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045200" y="1612900"/>
            <a:ext cx="4546600" cy="3175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700"/>
              </a:lnSpc>
            </a:pPr>
            <a:r>
              <a:rPr lang="en-CA" sz="1500" smtClean="0">
                <a:solidFill>
                  <a:srgbClr val="000000"/>
                </a:solidFill>
                <a:latin typeface="Calibri"/>
                <a:cs typeface="Calibri"/>
              </a:rPr>
              <a:t>VM with JRockit VE</a:t>
            </a:r>
          </a:p>
          <a:p>
            <a:pPr>
              <a:lnSpc>
                <a:spcPts val="1725"/>
              </a:lnSpc>
            </a:pPr>
            <a:endParaRPr lang="en-CA" sz="1500">
              <a:solidFill>
                <a:srgbClr val="000000"/>
              </a:solidFill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578600" y="2578100"/>
            <a:ext cx="40132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CA" sz="1302" smtClean="0">
                <a:solidFill>
                  <a:srgbClr val="000000"/>
                </a:solidFill>
                <a:latin typeface="Arial"/>
                <a:cs typeface="Arial"/>
              </a:rPr>
              <a:t>Application</a:t>
            </a:r>
          </a:p>
          <a:p>
            <a:pPr>
              <a:lnSpc>
                <a:spcPts val="1495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6654800" y="3390900"/>
            <a:ext cx="39370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CA" sz="1302" smtClean="0">
                <a:solidFill>
                  <a:srgbClr val="FFFFFF"/>
                </a:solidFill>
                <a:latin typeface="Calibri"/>
                <a:cs typeface="Calibri"/>
              </a:rPr>
              <a:t>JRockit VE</a:t>
            </a:r>
          </a:p>
          <a:p>
            <a:pPr>
              <a:lnSpc>
                <a:spcPts val="1495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4965700" y="4140200"/>
            <a:ext cx="5626100" cy="6858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100"/>
              </a:lnSpc>
              <a:tabLst>
                <a:tab pos="241300" algn="l"/>
              </a:tabLst>
            </a:pPr>
            <a:r>
              <a:rPr lang="en-CA" sz="1997" smtClean="0">
                <a:solidFill>
                  <a:srgbClr val="000000"/>
                </a:solidFill>
                <a:latin typeface="Times New Roman"/>
                <a:cs typeface="Times New Roman"/>
              </a:rPr>
              <a:t>•</a:t>
            </a: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 Customized to run single Java</a:t>
            </a:r>
            <a:r>
              <a:rPr lang="en-CA" sz="19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1997" smtClean="0">
                <a:solidFill>
                  <a:srgbClr val="000000"/>
                </a:solidFill>
                <a:latin typeface="Times New Roman"/>
              </a:rPr>
            </a:b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	process</a:t>
            </a:r>
          </a:p>
          <a:p>
            <a:pPr>
              <a:lnSpc>
                <a:spcPts val="216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4965700" y="4737100"/>
            <a:ext cx="5626100" cy="927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100"/>
              </a:lnSpc>
            </a:pPr>
            <a:r>
              <a:rPr lang="en-CA" sz="1997" smtClean="0">
                <a:solidFill>
                  <a:srgbClr val="000000"/>
                </a:solidFill>
                <a:latin typeface="Times New Roman"/>
                <a:cs typeface="Times New Roman"/>
              </a:rPr>
              <a:t>•</a:t>
            </a: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 No shell access allowed</a:t>
            </a:r>
            <a:r>
              <a:rPr lang="en-CA" sz="1997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1997" smtClean="0">
                <a:solidFill>
                  <a:srgbClr val="000000"/>
                </a:solidFill>
                <a:latin typeface="Times New Roman"/>
              </a:rPr>
            </a:br>
            <a:r>
              <a:rPr lang="en-CA" sz="1997" smtClean="0">
                <a:solidFill>
                  <a:srgbClr val="000000"/>
                </a:solidFill>
                <a:latin typeface="Times New Roman"/>
                <a:cs typeface="Times New Roman"/>
              </a:rPr>
              <a:t>•</a:t>
            </a:r>
            <a:r>
              <a:rPr lang="en-CA" sz="2007" b="1" smtClean="0">
                <a:solidFill>
                  <a:srgbClr val="000000"/>
                </a:solidFill>
                <a:latin typeface="Arial Bold"/>
                <a:cs typeface="Arial Bold"/>
              </a:rPr>
              <a:t> Headless</a:t>
            </a:r>
          </a:p>
          <a:p>
            <a:pPr>
              <a:lnSpc>
                <a:spcPts val="408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828800" y="6680200"/>
            <a:ext cx="88646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000000"/>
                </a:solidFill>
                <a:latin typeface="Calibri Bold"/>
                <a:cs typeface="Calibri Bold"/>
              </a:rPr>
              <a:t>Slide from “Oracle JRockit - What’s new and what’s coming” @ OOW2009 © 2009 Oracle Corporation</a:t>
            </a:r>
          </a:p>
          <a:p>
            <a:pPr>
              <a:lnSpc>
                <a:spcPts val="13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55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9" name="TextBox 19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20" name="TextBox 20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22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98500" y="330200"/>
            <a:ext cx="9994900" cy="1041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400"/>
              </a:lnSpc>
            </a:pPr>
            <a:r>
              <a:rPr lang="en-CA" sz="3102" smtClean="0">
                <a:solidFill>
                  <a:srgbClr val="659900"/>
                </a:solidFill>
                <a:latin typeface="Arial"/>
                <a:cs typeface="Arial"/>
              </a:rPr>
              <a:t>WebLogic Server Virtual Edition: Product</a:t>
            </a:r>
            <a:r>
              <a:rPr lang="en-CA" sz="3102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3102" smtClean="0">
                <a:solidFill>
                  <a:srgbClr val="000000"/>
                </a:solidFill>
                <a:latin typeface="Times New Roman"/>
              </a:rPr>
            </a:br>
            <a:r>
              <a:rPr lang="en-CA" sz="3102" smtClean="0">
                <a:solidFill>
                  <a:srgbClr val="659900"/>
                </a:solidFill>
                <a:latin typeface="Arial"/>
                <a:cs typeface="Arial"/>
              </a:rPr>
              <a:t>Taxonomy</a:t>
            </a:r>
          </a:p>
          <a:p>
            <a:pPr>
              <a:lnSpc>
                <a:spcPts val="3400"/>
              </a:lnSpc>
            </a:pPr>
            <a:endParaRPr lang="en-CA" sz="31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16000" y="1460500"/>
            <a:ext cx="7747000" cy="596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en-CA" sz="2802" smtClean="0">
                <a:solidFill>
                  <a:srgbClr val="000000"/>
                </a:solidFill>
                <a:latin typeface="Times New Roman"/>
                <a:cs typeface="Times New Roman"/>
              </a:rPr>
              <a:t>•</a:t>
            </a:r>
            <a:r>
              <a:rPr lang="en-CA" sz="2802" smtClean="0">
                <a:solidFill>
                  <a:srgbClr val="000000"/>
                </a:solidFill>
                <a:latin typeface="Calibri"/>
                <a:cs typeface="Calibri"/>
              </a:rPr>
              <a:t> WebLogic Server Virtual Edition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524000" y="1955800"/>
            <a:ext cx="7239000" cy="406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smtClean="0">
                <a:solidFill>
                  <a:srgbClr val="000000"/>
                </a:solidFill>
                <a:latin typeface="Times New Roman"/>
                <a:cs typeface="Times New Roman"/>
              </a:rPr>
              <a:t>-</a:t>
            </a:r>
            <a:r>
              <a:rPr lang="en-CA" sz="1997" smtClean="0">
                <a:solidFill>
                  <a:srgbClr val="000000"/>
                </a:solidFill>
                <a:latin typeface="Calibri"/>
                <a:cs typeface="Calibri"/>
              </a:rPr>
              <a:t> Virtual machine </a:t>
            </a:r>
            <a:r>
              <a:rPr lang="en-CA" sz="2007" b="1" smtClean="0">
                <a:solidFill>
                  <a:srgbClr val="000000"/>
                </a:solidFill>
                <a:latin typeface="Calibri Bold"/>
                <a:cs typeface="Calibri Bold"/>
              </a:rPr>
              <a:t>containing WLS and JRockit VE</a:t>
            </a:r>
          </a:p>
          <a:p>
            <a:pPr>
              <a:lnSpc>
                <a:spcPts val="230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524000" y="2324100"/>
            <a:ext cx="7239000" cy="406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smtClean="0">
                <a:solidFill>
                  <a:srgbClr val="000000"/>
                </a:solidFill>
                <a:latin typeface="Times New Roman"/>
                <a:cs typeface="Times New Roman"/>
              </a:rPr>
              <a:t>-</a:t>
            </a:r>
            <a:r>
              <a:rPr lang="en-CA" sz="1997" smtClean="0">
                <a:solidFill>
                  <a:srgbClr val="000000"/>
                </a:solidFill>
                <a:latin typeface="Calibri"/>
                <a:cs typeface="Calibri"/>
              </a:rPr>
              <a:t> Designed to run on Oracle VM,</a:t>
            </a:r>
            <a:r>
              <a:rPr lang="en-CA" sz="2007" b="1" smtClean="0">
                <a:solidFill>
                  <a:srgbClr val="000000"/>
                </a:solidFill>
                <a:latin typeface="Calibri Bold"/>
                <a:cs typeface="Calibri Bold"/>
              </a:rPr>
              <a:t>without an operating system</a:t>
            </a:r>
          </a:p>
          <a:p>
            <a:pPr>
              <a:lnSpc>
                <a:spcPts val="230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524000" y="2692400"/>
            <a:ext cx="7239000" cy="406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smtClean="0">
                <a:solidFill>
                  <a:srgbClr val="000000"/>
                </a:solidFill>
                <a:latin typeface="Times New Roman"/>
                <a:cs typeface="Times New Roman"/>
              </a:rPr>
              <a:t>-</a:t>
            </a:r>
            <a:r>
              <a:rPr lang="en-CA" sz="1997" smtClean="0">
                <a:solidFill>
                  <a:srgbClr val="000000"/>
                </a:solidFill>
                <a:latin typeface="Calibri"/>
                <a:cs typeface="Calibri"/>
              </a:rPr>
              <a:t> Users can create their own virtual machine images containing</a:t>
            </a:r>
          </a:p>
          <a:p>
            <a:pPr>
              <a:lnSpc>
                <a:spcPts val="230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841500" y="2984500"/>
            <a:ext cx="6921500" cy="406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smtClean="0">
                <a:solidFill>
                  <a:srgbClr val="000000"/>
                </a:solidFill>
                <a:latin typeface="Calibri"/>
                <a:cs typeface="Calibri"/>
              </a:rPr>
              <a:t>WLSVE and their domains and applications</a:t>
            </a:r>
          </a:p>
          <a:p>
            <a:pPr>
              <a:lnSpc>
                <a:spcPts val="230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16000" y="3378200"/>
            <a:ext cx="7747000" cy="596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en-CA" sz="2802" smtClean="0">
                <a:solidFill>
                  <a:srgbClr val="000000"/>
                </a:solidFill>
                <a:latin typeface="Times New Roman"/>
                <a:cs typeface="Times New Roman"/>
              </a:rPr>
              <a:t>•</a:t>
            </a:r>
            <a:r>
              <a:rPr lang="en-CA" sz="2802" smtClean="0">
                <a:solidFill>
                  <a:srgbClr val="000000"/>
                </a:solidFill>
                <a:latin typeface="Calibri"/>
                <a:cs typeface="Calibri"/>
              </a:rPr>
              <a:t> JRockit VE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524000" y="3860800"/>
            <a:ext cx="6785319" cy="914033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400"/>
              </a:lnSpc>
              <a:tabLst>
                <a:tab pos="317500" algn="l"/>
              </a:tabLst>
            </a:pPr>
            <a:r>
              <a:rPr lang="en-CA" sz="1997" dirty="0" smtClean="0">
                <a:solidFill>
                  <a:srgbClr val="000000"/>
                </a:solidFill>
                <a:latin typeface="Times New Roman"/>
                <a:cs typeface="Times New Roman"/>
              </a:rPr>
              <a:t>-</a:t>
            </a:r>
            <a:r>
              <a:rPr lang="en-CA" sz="2007" b="1" dirty="0" smtClean="0">
                <a:solidFill>
                  <a:srgbClr val="000000"/>
                </a:solidFill>
                <a:latin typeface="Calibri Bold"/>
                <a:cs typeface="Calibri Bold"/>
              </a:rPr>
              <a:t> </a:t>
            </a:r>
            <a:r>
              <a:rPr lang="en-CA" sz="2007" b="1" dirty="0" err="1" smtClean="0">
                <a:solidFill>
                  <a:srgbClr val="000000"/>
                </a:solidFill>
                <a:latin typeface="Calibri Bold"/>
                <a:cs typeface="Calibri Bold"/>
              </a:rPr>
              <a:t>JRockit</a:t>
            </a:r>
            <a:r>
              <a:rPr lang="en-CA" sz="2007" b="1" dirty="0" smtClean="0">
                <a:solidFill>
                  <a:srgbClr val="000000"/>
                </a:solidFill>
                <a:latin typeface="Calibri Bold"/>
                <a:cs typeface="Calibri Bold"/>
              </a:rPr>
              <a:t> VE </a:t>
            </a:r>
            <a:r>
              <a:rPr lang="en-CA" sz="1997" dirty="0" smtClean="0">
                <a:solidFill>
                  <a:srgbClr val="000000"/>
                </a:solidFill>
                <a:latin typeface="Calibri"/>
                <a:cs typeface="Calibri"/>
              </a:rPr>
              <a:t>is the </a:t>
            </a:r>
            <a:r>
              <a:rPr lang="en-CA" sz="1997" dirty="0" err="1" smtClean="0">
                <a:solidFill>
                  <a:srgbClr val="000000"/>
                </a:solidFill>
                <a:latin typeface="Calibri"/>
                <a:cs typeface="Calibri"/>
              </a:rPr>
              <a:t>JRockit</a:t>
            </a:r>
            <a:r>
              <a:rPr lang="en-CA" sz="1997" dirty="0" smtClean="0">
                <a:solidFill>
                  <a:srgbClr val="000000"/>
                </a:solidFill>
                <a:latin typeface="Calibri"/>
                <a:cs typeface="Calibri"/>
              </a:rPr>
              <a:t> JVM extended so it </a:t>
            </a:r>
            <a:r>
              <a:rPr lang="en-CA" sz="2007" b="1" dirty="0" smtClean="0">
                <a:solidFill>
                  <a:srgbClr val="000000"/>
                </a:solidFill>
                <a:latin typeface="Calibri Bold"/>
                <a:cs typeface="Calibri Bold"/>
              </a:rPr>
              <a:t>can run directly on</a:t>
            </a:r>
            <a:r>
              <a:rPr lang="en-CA" sz="1997" dirty="0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1997" dirty="0" smtClean="0">
                <a:solidFill>
                  <a:srgbClr val="000000"/>
                </a:solidFill>
                <a:latin typeface="Times New Roman"/>
              </a:rPr>
            </a:br>
            <a:r>
              <a:rPr lang="en-CA" sz="2007" b="1" dirty="0" smtClean="0">
                <a:solidFill>
                  <a:srgbClr val="000000"/>
                </a:solidFill>
                <a:latin typeface="Calibri Bold"/>
                <a:cs typeface="Calibri Bold"/>
              </a:rPr>
              <a:t>	virtual hardware</a:t>
            </a:r>
            <a:r>
              <a:rPr lang="en-CA" sz="1997" dirty="0" smtClean="0">
                <a:solidFill>
                  <a:srgbClr val="000000"/>
                </a:solidFill>
                <a:latin typeface="Calibri"/>
                <a:cs typeface="Calibri"/>
              </a:rPr>
              <a:t>, and optimized for running Java on OVM and</a:t>
            </a:r>
          </a:p>
          <a:p>
            <a:pPr>
              <a:lnSpc>
                <a:spcPts val="2400"/>
              </a:lnSpc>
            </a:pPr>
            <a:endParaRPr lang="en-CA" sz="1997" dirty="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841500" y="4483100"/>
            <a:ext cx="6921500" cy="406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smtClean="0">
                <a:solidFill>
                  <a:srgbClr val="000000"/>
                </a:solidFill>
                <a:latin typeface="Calibri"/>
                <a:cs typeface="Calibri"/>
              </a:rPr>
              <a:t>x86 hardware</a:t>
            </a:r>
          </a:p>
          <a:p>
            <a:pPr>
              <a:lnSpc>
                <a:spcPts val="230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16000" y="4864100"/>
            <a:ext cx="7747000" cy="596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en-CA" sz="2802" smtClean="0">
                <a:solidFill>
                  <a:srgbClr val="000000"/>
                </a:solidFill>
                <a:latin typeface="Times New Roman"/>
                <a:cs typeface="Times New Roman"/>
              </a:rPr>
              <a:t>•</a:t>
            </a:r>
            <a:r>
              <a:rPr lang="en-CA" sz="2802" smtClean="0">
                <a:solidFill>
                  <a:srgbClr val="000000"/>
                </a:solidFill>
                <a:latin typeface="Calibri"/>
                <a:cs typeface="Calibri"/>
              </a:rPr>
              <a:t> JRVE Image Tool</a:t>
            </a:r>
          </a:p>
          <a:p>
            <a:pPr>
              <a:lnSpc>
                <a:spcPts val="3220"/>
              </a:lnSpc>
            </a:pPr>
            <a:endParaRPr lang="en-CA" sz="2802">
              <a:solidFill>
                <a:srgbClr val="000000"/>
              </a:solidFill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524000" y="5359400"/>
            <a:ext cx="7239000" cy="406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997" smtClean="0">
                <a:solidFill>
                  <a:srgbClr val="7F7F7F"/>
                </a:solidFill>
                <a:latin typeface="Times New Roman"/>
                <a:cs typeface="Times New Roman"/>
              </a:rPr>
              <a:t>-</a:t>
            </a:r>
            <a:r>
              <a:rPr lang="en-CA" sz="1997" smtClean="0">
                <a:solidFill>
                  <a:srgbClr val="000000"/>
                </a:solidFill>
                <a:latin typeface="Calibri"/>
                <a:cs typeface="Calibri"/>
              </a:rPr>
              <a:t> Create and edit the virtual machine images</a:t>
            </a:r>
          </a:p>
          <a:p>
            <a:pPr>
              <a:lnSpc>
                <a:spcPts val="2300"/>
              </a:lnSpc>
            </a:pPr>
            <a:endParaRPr lang="en-CA" sz="1997">
              <a:solidFill>
                <a:srgbClr val="000000"/>
              </a:solidFill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28800" y="6680200"/>
            <a:ext cx="6934200" cy="254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400"/>
              </a:lnSpc>
            </a:pPr>
            <a:r>
              <a:rPr lang="en-CA" sz="1210" b="1" smtClean="0">
                <a:solidFill>
                  <a:srgbClr val="000000"/>
                </a:solidFill>
                <a:latin typeface="Calibri Bold"/>
                <a:cs typeface="Calibri Bold"/>
              </a:rPr>
              <a:t>Slide from “Oracle JRockit - What’s new and what’s coming” @ OOW2009 © 2009 Oracle Corporation</a:t>
            </a:r>
          </a:p>
          <a:p>
            <a:pPr>
              <a:lnSpc>
                <a:spcPts val="13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928100" y="1790700"/>
            <a:ext cx="16510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CA" sz="1302" smtClean="0">
                <a:solidFill>
                  <a:srgbClr val="FFFFFF"/>
                </a:solidFill>
                <a:latin typeface="Times New Roman"/>
                <a:cs typeface="Times New Roman"/>
              </a:rPr>
              <a:t>WLSVE</a:t>
            </a:r>
          </a:p>
          <a:p>
            <a:pPr>
              <a:lnSpc>
                <a:spcPts val="1495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055100" y="2133600"/>
            <a:ext cx="15240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CA" sz="1302" smtClean="0">
                <a:solidFill>
                  <a:srgbClr val="FFFFFF"/>
                </a:solidFill>
                <a:latin typeface="Calibri"/>
                <a:cs typeface="Calibri"/>
              </a:rPr>
              <a:t>WLS</a:t>
            </a:r>
          </a:p>
          <a:p>
            <a:pPr>
              <a:lnSpc>
                <a:spcPts val="1495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864600" y="2514600"/>
            <a:ext cx="171450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CA" sz="1302" smtClean="0">
                <a:solidFill>
                  <a:srgbClr val="FFFFFF"/>
                </a:solidFill>
                <a:latin typeface="Calibri"/>
                <a:cs typeface="Calibri"/>
              </a:rPr>
              <a:t>JRockit VE</a:t>
            </a:r>
          </a:p>
          <a:p>
            <a:pPr>
              <a:lnSpc>
                <a:spcPts val="1495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9042400" y="2921000"/>
            <a:ext cx="1536700" cy="6477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3000"/>
              </a:lnSpc>
              <a:tabLst>
                <a:tab pos="63500" algn="l"/>
              </a:tabLst>
            </a:pPr>
            <a:r>
              <a:rPr lang="en-CA" sz="1302" smtClean="0">
                <a:solidFill>
                  <a:srgbClr val="FFFFFF"/>
                </a:solidFill>
                <a:latin typeface="Calibri"/>
                <a:cs typeface="Calibri"/>
              </a:rPr>
              <a:t>OVM</a:t>
            </a:r>
            <a:r>
              <a:rPr lang="en-CA" sz="1302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1302" smtClean="0">
                <a:solidFill>
                  <a:srgbClr val="000000"/>
                </a:solidFill>
                <a:latin typeface="Times New Roman"/>
              </a:rPr>
            </a:br>
            <a:r>
              <a:rPr lang="en-CA" sz="1302" smtClean="0">
                <a:solidFill>
                  <a:srgbClr val="FFFFFF"/>
                </a:solidFill>
                <a:latin typeface="Calibri"/>
                <a:cs typeface="Calibri"/>
              </a:rPr>
              <a:t>	x86</a:t>
            </a:r>
          </a:p>
          <a:p>
            <a:pPr>
              <a:lnSpc>
                <a:spcPts val="2985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56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20" name="TextBox 20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21" name="TextBox 21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98500" y="393700"/>
            <a:ext cx="99949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Example of WLS-VE topology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57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12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Questions?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426200" y="4584700"/>
            <a:ext cx="4267200" cy="4572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760"/>
              </a:lnSpc>
            </a:pPr>
            <a:r>
              <a:rPr lang="en-CA" sz="2410" b="1" smtClean="0">
                <a:solidFill>
                  <a:srgbClr val="000000"/>
                </a:solidFill>
                <a:latin typeface="Times New Roman Bold"/>
                <a:cs typeface="Times New Roman Bold"/>
              </a:rPr>
              <a:t>Source:</a:t>
            </a:r>
          </a:p>
          <a:p>
            <a:pPr>
              <a:lnSpc>
                <a:spcPts val="2760"/>
              </a:lnSpc>
            </a:pPr>
            <a:endParaRPr lang="en-CA" sz="2400">
              <a:solidFill>
                <a:srgbClr val="000000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578600" y="4991100"/>
            <a:ext cx="4114800" cy="241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495"/>
              </a:lnSpc>
            </a:pPr>
            <a:r>
              <a:rPr lang="en-CA" sz="13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1312" b="1" smtClean="0">
                <a:solidFill>
                  <a:srgbClr val="000000"/>
                </a:solidFill>
                <a:latin typeface="Arial Bold"/>
                <a:cs typeface="Arial Bold"/>
              </a:rPr>
              <a:t>   Wikipedia</a:t>
            </a:r>
          </a:p>
          <a:p>
            <a:pPr>
              <a:lnSpc>
                <a:spcPts val="1495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578600" y="5207000"/>
            <a:ext cx="4114800" cy="596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3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1312" b="1" smtClean="0">
                <a:solidFill>
                  <a:srgbClr val="000000"/>
                </a:solidFill>
                <a:latin typeface="Arial Bold"/>
                <a:cs typeface="Arial Bold"/>
              </a:rPr>
              <a:t>   IBM Systems Virtualization Paper</a:t>
            </a:r>
            <a:r>
              <a:rPr lang="en-CA" sz="1302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1302" smtClean="0">
                <a:solidFill>
                  <a:srgbClr val="000000"/>
                </a:solidFill>
                <a:latin typeface="Times New Roman"/>
              </a:rPr>
            </a:br>
            <a:r>
              <a:rPr lang="en-CA" sz="13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1312" b="1" smtClean="0">
                <a:solidFill>
                  <a:srgbClr val="000000"/>
                </a:solidFill>
                <a:latin typeface="Arial Bold"/>
                <a:cs typeface="Arial Bold"/>
              </a:rPr>
              <a:t>   VMWare</a:t>
            </a:r>
          </a:p>
          <a:p>
            <a:pPr>
              <a:lnSpc>
                <a:spcPts val="2300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578600" y="5880100"/>
            <a:ext cx="4114800" cy="241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495"/>
              </a:lnSpc>
            </a:pPr>
            <a:r>
              <a:rPr lang="en-CA" sz="13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1312" b="1" smtClean="0">
                <a:solidFill>
                  <a:srgbClr val="000000"/>
                </a:solidFill>
                <a:latin typeface="Arial Bold"/>
                <a:cs typeface="Arial Bold"/>
              </a:rPr>
              <a:t>   Giac.org</a:t>
            </a:r>
          </a:p>
          <a:p>
            <a:pPr>
              <a:lnSpc>
                <a:spcPts val="1495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578600" y="6096000"/>
            <a:ext cx="4114800" cy="5969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13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1312" b="1" smtClean="0">
                <a:solidFill>
                  <a:srgbClr val="000000"/>
                </a:solidFill>
                <a:latin typeface="Arial Bold"/>
                <a:cs typeface="Arial Bold"/>
              </a:rPr>
              <a:t>   About.com</a:t>
            </a:r>
            <a:r>
              <a:rPr lang="en-CA" sz="1302" smtClean="0">
                <a:solidFill>
                  <a:srgbClr val="000000"/>
                </a:solidFill>
                <a:latin typeface="Times New Roman"/>
              </a:rPr>
              <a:t/>
            </a:r>
            <a:br>
              <a:rPr lang="en-CA" sz="1302" smtClean="0">
                <a:solidFill>
                  <a:srgbClr val="000000"/>
                </a:solidFill>
                <a:latin typeface="Times New Roman"/>
              </a:rPr>
            </a:br>
            <a:r>
              <a:rPr lang="en-CA" sz="1302" smtClean="0">
                <a:solidFill>
                  <a:srgbClr val="659900"/>
                </a:solidFill>
                <a:latin typeface="Wingdings"/>
                <a:cs typeface="Wingdings"/>
              </a:rPr>
              <a:t></a:t>
            </a:r>
            <a:r>
              <a:rPr lang="en-CA" sz="1312" b="1" smtClean="0">
                <a:solidFill>
                  <a:srgbClr val="000000"/>
                </a:solidFill>
                <a:latin typeface="Arial Bold"/>
                <a:cs typeface="Arial Bold"/>
              </a:rPr>
              <a:t>   Oracle.com</a:t>
            </a:r>
          </a:p>
          <a:p>
            <a:pPr>
              <a:lnSpc>
                <a:spcPts val="2300"/>
              </a:lnSpc>
            </a:pPr>
            <a:endParaRPr lang="en-CA" sz="1302">
              <a:solidFill>
                <a:srgbClr val="000000"/>
              </a:solidFill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46100" y="7073900"/>
            <a:ext cx="6477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58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What is “virtual”?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22300" y="7073900"/>
            <a:ext cx="5080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5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What is “virtual”?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22300" y="7073900"/>
            <a:ext cx="5080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6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4343400" y="139700"/>
            <a:ext cx="63500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Virtualization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3100" y="546100"/>
            <a:ext cx="10020300" cy="7620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4600"/>
              </a:lnSpc>
            </a:pPr>
            <a:r>
              <a:rPr lang="en-CA" sz="4002" smtClean="0">
                <a:solidFill>
                  <a:srgbClr val="659900"/>
                </a:solidFill>
                <a:latin typeface="Arial"/>
                <a:cs typeface="Arial"/>
              </a:rPr>
              <a:t>What is “virtual”?</a:t>
            </a:r>
          </a:p>
          <a:p>
            <a:pPr>
              <a:lnSpc>
                <a:spcPts val="4600"/>
              </a:lnSpc>
            </a:pPr>
            <a:endParaRPr lang="en-CA" sz="4002">
              <a:solidFill>
                <a:srgbClr val="000000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22300" y="7073900"/>
            <a:ext cx="508000" cy="3683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CA" sz="2007" b="1" smtClean="0">
                <a:solidFill>
                  <a:srgbClr val="7F7F7F"/>
                </a:solidFill>
                <a:latin typeface="Arial Bold"/>
                <a:cs typeface="Arial Bold"/>
              </a:rPr>
              <a:t>7</a:t>
            </a:r>
          </a:p>
          <a:p>
            <a:pPr>
              <a:lnSpc>
                <a:spcPts val="23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62300" y="7188200"/>
            <a:ext cx="3251200" cy="1651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3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iCSC2011, Carlos Garcia Fernandez, CERN</a:t>
            </a:r>
          </a:p>
          <a:p>
            <a:pPr>
              <a:lnSpc>
                <a:spcPts val="138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673600" y="7404100"/>
            <a:ext cx="6019800" cy="2286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1080"/>
              </a:lnSpc>
            </a:pPr>
            <a:r>
              <a:rPr lang="en-CA" sz="1210" b="1" smtClean="0">
                <a:solidFill>
                  <a:srgbClr val="999999"/>
                </a:solidFill>
                <a:latin typeface="Arial Bold"/>
                <a:cs typeface="Arial Bold"/>
              </a:rPr>
              <a:t>Luigi Gallerani, CERN</a:t>
            </a:r>
          </a:p>
          <a:p>
            <a:pPr>
              <a:lnSpc>
                <a:spcPts val="1080"/>
              </a:lnSpc>
            </a:pPr>
            <a:endParaRPr lang="en-CA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3602</TotalTime>
  <Words>2614</Words>
  <Application>Microsoft Office PowerPoint</Application>
  <PresentationFormat>Custom</PresentationFormat>
  <Paragraphs>557</Paragraphs>
  <Slides>65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Terminologies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Virtualization</vt:lpstr>
      <vt:lpstr>PowerPoint Presentation</vt:lpstr>
      <vt:lpstr>PowerPoint Presentation</vt:lpstr>
      <vt:lpstr>PowerPoint Presentation</vt:lpstr>
      <vt:lpstr>PowerPoint Presentation</vt:lpstr>
      <vt:lpstr>Virtualization Benefits</vt:lpstr>
      <vt:lpstr>PowerPoint Presentation</vt:lpstr>
      <vt:lpstr>Virtualization concept</vt:lpstr>
      <vt:lpstr>What can be virtualized?</vt:lpstr>
      <vt:lpstr>Network Virtualization</vt:lpstr>
      <vt:lpstr>Storage Virtualization</vt:lpstr>
      <vt:lpstr>PowerPoint Presentation</vt:lpstr>
      <vt:lpstr>Server virtualization</vt:lpstr>
      <vt:lpstr>Hardware Virtualization</vt:lpstr>
      <vt:lpstr>Desktop Virtualization</vt:lpstr>
      <vt:lpstr>Traditional virtualization</vt:lpstr>
      <vt:lpstr>PowerPoint Presentation</vt:lpstr>
      <vt:lpstr>Types of Hypervisor: Type 1 and type2 </vt:lpstr>
      <vt:lpstr>Types of Hypervisor </vt:lpstr>
      <vt:lpstr>Needed concept: Protection Rings </vt:lpstr>
      <vt:lpstr>PowerPoint Presentation</vt:lpstr>
      <vt:lpstr>PowerPoint Presentation</vt:lpstr>
      <vt:lpstr>PowerPoint Presentation</vt:lpstr>
      <vt:lpstr>Emulator benefit</vt:lpstr>
      <vt:lpstr>PowerPoint Presentation</vt:lpstr>
      <vt:lpstr>Difference between Emulator and Virtualization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Investintech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A2E_Engine</dc:creator>
  <cp:lastModifiedBy>mahmoud</cp:lastModifiedBy>
  <cp:revision>199</cp:revision>
  <dcterms:created xsi:type="dcterms:W3CDTF">2011-09-25T17:33:26Z</dcterms:created>
  <dcterms:modified xsi:type="dcterms:W3CDTF">2016-09-28T18:34:39Z</dcterms:modified>
</cp:coreProperties>
</file>

<file path=docProps/thumbnail.jpeg>
</file>